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5" r:id="rId5"/>
    <p:sldMasterId id="2147483743" r:id="rId6"/>
  </p:sldMasterIdLst>
  <p:notesMasterIdLst>
    <p:notesMasterId r:id="rId13"/>
  </p:notesMasterIdLst>
  <p:sldIdLst>
    <p:sldId id="257" r:id="rId7"/>
    <p:sldId id="684" r:id="rId8"/>
    <p:sldId id="649" r:id="rId9"/>
    <p:sldId id="639" r:id="rId10"/>
    <p:sldId id="681" r:id="rId11"/>
    <p:sldId id="685" r:id="rId12"/>
  </p:sldIdLst>
  <p:sldSz cx="14630400" cy="8229600"/>
  <p:notesSz cx="9297988" cy="7011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596" userDrawn="1">
          <p15:clr>
            <a:srgbClr val="A4A3A4"/>
          </p15:clr>
        </p15:guide>
        <p15:guide id="3" pos="140" userDrawn="1">
          <p15:clr>
            <a:srgbClr val="A4A3A4"/>
          </p15:clr>
        </p15:guide>
        <p15:guide id="4" pos="1365" userDrawn="1">
          <p15:clr>
            <a:srgbClr val="A4A3A4"/>
          </p15:clr>
        </p15:guide>
        <p15:guide id="5" pos="1478" userDrawn="1">
          <p15:clr>
            <a:srgbClr val="A4A3A4"/>
          </p15:clr>
        </p15:guide>
        <p15:guide id="6" orient="horz" pos="4724" userDrawn="1">
          <p15:clr>
            <a:srgbClr val="A4A3A4"/>
          </p15:clr>
        </p15:guide>
        <p15:guide id="7" pos="8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8A5412-F29F-7785-F5BA-DA286FCD553E}" name="Godwin Chibowa" initials="GC" userId="S::godwin.chibowa@bridgepathcapitalmw.com::1e0180eb-a81e-469e-91d3-b920712a472a" providerId="AD"/>
  <p188:author id="{3032EC12-BB25-0112-3F58-377A5E05AE7F}" name="Bridgepath Capital Info" initials="BCI" userId="S::info@bridgepathcapitalmw.com::938e1471-26e5-4047-95fe-e147cd762dd8" providerId="AD"/>
  <p188:author id="{0AAAA019-20AA-23F0-BA66-6EE0433C6CAB}" name="Daina Maluwa" initials="DM" userId="S::daina.maluwa@bridgepathcapitalmw.com::7e122cbb-2362-4ea5-ae94-9695ee6e6445" providerId="AD"/>
  <p188:author id="{54BDB93D-3EB3-9542-B199-D0A8D08D31F1}" name="Idrissa Sadi" initials="IS" userId="S::idrissa.Sadi@bridgepathcapitalmw.com::a2e32717-5700-4760-8d54-70ea4f0ef67e" providerId="AD"/>
  <p188:author id="{CFBA2F3F-23D2-B5CD-04AC-FCCABBC0DB16}" name="Blessings Mchenga" initials="BM" userId="S::blessings.mchenga@bridgepathcapitalmw.com::7ec1e723-0b6e-43af-b634-fd334fa060af" providerId="AD"/>
  <p188:author id="{B4847643-EC70-0C4C-7E5D-AEE85A01E674}" name="Faith Mwalenga" initials="FM" userId="S::faith.mwalenga@bridgepathcapitalmw.com::1970248c-5fe7-45ce-b816-83bb9e963e04" providerId="AD"/>
  <p188:author id="{F876744E-3843-9FAE-E505-51F677625097}" name="Godwin Chibowa" initials="GC" userId="Godwin Chibowa" providerId="None"/>
  <p188:author id="{1882B750-006C-0EC3-69B5-D979EA4C3BEE}" name="Paul Sako" initials="PS" userId="S::paul.sako@bridgepathcapitalmw.com::6f2ad8ed-7e77-427a-a570-f63e9a102b5a" providerId="AD"/>
  <p188:author id="{F2278151-0B7B-D00D-A635-C3F1A83D1B43}" name="Emmanuel Chokani" initials="EC" userId="S::emmanuel.chokani@bridgepathcapitalmw.com::d18fad31-46e8-4794-a4b5-c014bbff1a41" providerId="AD"/>
  <p188:author id="{BA4AE361-940E-E080-BB26-AF86E8207A27}" name="Eden Mzumara" initials="EM" userId="S::eden.mzumara@bridgepathcapitalmw.com::a3df22ad-7509-428c-9284-620c3160247e" providerId="AD"/>
  <p188:author id="{04E1D86D-1D1C-D486-FFB6-256D989DC8BB}" name="Bridgepath Capital Info" initials="BCI" userId="Bridgepath Capital Info" providerId="None"/>
  <p188:author id="{4497F29E-8DF7-9C92-C574-22A8A61641BD}" name="Peter Chikunkhuzeni" initials="PC" userId="S::Peter.Chikunkhuzeni@bridgepathcapitalmw.com::4b6e0e62-0d7b-47eb-8478-a81dac6d99dd" providerId="AD"/>
  <p188:author id="{CA4043AA-7C10-2A4A-284F-3B26C01928AA}" name="Emmanuel Chokani" initials="EC" userId="Emmanuel Chokani" providerId="None"/>
  <p188:author id="{54384EB5-7B14-8A8E-2DFD-3004E171027C}" name="Danwell Manda" initials="DM" userId="S::danwell.manda@bridgepathcapitalmw.com::b48a535d-f3aa-4292-b0e1-4e4b675b76f1" providerId="AD"/>
  <p188:author id="{2D33D9B9-92FE-69E8-B35E-971C5064DF6B}" name="Audrey Phekani" initials="AP" userId="S::audrey.phekani@bridgepathcapitalmw.com::3837cea2-4253-4fa3-b22b-84c49f4396fa" providerId="AD"/>
  <p188:author id="{16CBE4BF-7421-5CD5-5913-A18D66CF4238}" name="Khumbo Unyolo" initials="KU" userId="S::khumbo.unyolo@bridgepathcapitalmw.com::94c1a950-2d32-4899-a2bf-fada054e6336" providerId="AD"/>
  <p188:author id="{98D4B6D7-5D84-2C79-2F30-6FD82293FB9C}" name="Lentswe Malonda" initials="LM" userId="S::lentswe.malonda@bridgepathcapitalmw.com::c27f1a6b-d099-454e-939a-c7347f3c43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dwin Chibowa" initials="GC" lastIdx="239" clrIdx="0">
    <p:extLst>
      <p:ext uri="{19B8F6BF-5375-455C-9EA6-DF929625EA0E}">
        <p15:presenceInfo xmlns:p15="http://schemas.microsoft.com/office/powerpoint/2012/main" userId="S::godwin.chibowa@bridgepathcapitalmw.com::1e0180eb-a81e-469e-91d3-b920712a472a" providerId="AD"/>
      </p:ext>
    </p:extLst>
  </p:cmAuthor>
  <p:cmAuthor id="2" name="Lackson Nyala" initials="LN" lastIdx="37" clrIdx="1">
    <p:extLst>
      <p:ext uri="{19B8F6BF-5375-455C-9EA6-DF929625EA0E}">
        <p15:presenceInfo xmlns:p15="http://schemas.microsoft.com/office/powerpoint/2012/main" userId="S::lackson.nyala@bridgepathcapitalmw.com::be53690e-dc1a-4ff6-b6c5-fdb8779cee2b" providerId="AD"/>
      </p:ext>
    </p:extLst>
  </p:cmAuthor>
  <p:cmAuthor id="3" name="Emmanuel Chokani" initials="EC" lastIdx="244" clrIdx="2">
    <p:extLst>
      <p:ext uri="{19B8F6BF-5375-455C-9EA6-DF929625EA0E}">
        <p15:presenceInfo xmlns:p15="http://schemas.microsoft.com/office/powerpoint/2012/main" userId="Emmanuel Chokani" providerId="None"/>
      </p:ext>
    </p:extLst>
  </p:cmAuthor>
  <p:cmAuthor id="4" name="info" initials="i" lastIdx="8" clrIdx="3">
    <p:extLst>
      <p:ext uri="{19B8F6BF-5375-455C-9EA6-DF929625EA0E}">
        <p15:presenceInfo xmlns:p15="http://schemas.microsoft.com/office/powerpoint/2012/main" userId="info" providerId="None"/>
      </p:ext>
    </p:extLst>
  </p:cmAuthor>
  <p:cmAuthor id="5" name="Bridgepath Capital Info" initials="BCI" lastIdx="9" clrIdx="4">
    <p:extLst>
      <p:ext uri="{19B8F6BF-5375-455C-9EA6-DF929625EA0E}">
        <p15:presenceInfo xmlns:p15="http://schemas.microsoft.com/office/powerpoint/2012/main" userId="S::info@bridgepathcapitalmw.com::938e1471-26e5-4047-95fe-e147cd762dd8" providerId="AD"/>
      </p:ext>
    </p:extLst>
  </p:cmAuthor>
  <p:cmAuthor id="6" name="Lackson Nyala" initials="LN [2]" lastIdx="57" clrIdx="5">
    <p:extLst>
      <p:ext uri="{19B8F6BF-5375-455C-9EA6-DF929625EA0E}">
        <p15:presenceInfo xmlns:p15="http://schemas.microsoft.com/office/powerpoint/2012/main" userId="Lackson Nyala" providerId="None"/>
      </p:ext>
    </p:extLst>
  </p:cmAuthor>
  <p:cmAuthor id="7" name="Thumbiko Banda" initials="TB" lastIdx="4" clrIdx="6">
    <p:extLst>
      <p:ext uri="{19B8F6BF-5375-455C-9EA6-DF929625EA0E}">
        <p15:presenceInfo xmlns:p15="http://schemas.microsoft.com/office/powerpoint/2012/main" userId="S::thumbiko.banda@bridgepathcapitalmw.com::b9d36266-bcc4-4e6f-ba7f-2b78100cacc3" providerId="AD"/>
      </p:ext>
    </p:extLst>
  </p:cmAuthor>
  <p:cmAuthor id="8" name="Bridgepath Capital Info" initials="BCI [2]" lastIdx="22" clrIdx="7">
    <p:extLst>
      <p:ext uri="{19B8F6BF-5375-455C-9EA6-DF929625EA0E}">
        <p15:presenceInfo xmlns:p15="http://schemas.microsoft.com/office/powerpoint/2012/main" userId="Bridgepath Capital Info" providerId="None"/>
      </p:ext>
    </p:extLst>
  </p:cmAuthor>
  <p:cmAuthor id="9" name="Daina Maluwa" initials="DM" lastIdx="250" clrIdx="8">
    <p:extLst>
      <p:ext uri="{19B8F6BF-5375-455C-9EA6-DF929625EA0E}">
        <p15:presenceInfo xmlns:p15="http://schemas.microsoft.com/office/powerpoint/2012/main" userId="S::daina.maluwa@bridgepathcapitalmw.com::7e122cbb-2362-4ea5-ae94-9695ee6e6445" providerId="AD"/>
      </p:ext>
    </p:extLst>
  </p:cmAuthor>
  <p:cmAuthor id="10" name="Diana Mwandidya" initials="DM" lastIdx="142" clrIdx="9">
    <p:extLst>
      <p:ext uri="{19B8F6BF-5375-455C-9EA6-DF929625EA0E}">
        <p15:presenceInfo xmlns:p15="http://schemas.microsoft.com/office/powerpoint/2012/main" userId="S::diana.mwandidya@bridgepathcapitalmw.com::1eb3ae0a-371e-4537-ac01-a7a92ce857d4" providerId="AD"/>
      </p:ext>
    </p:extLst>
  </p:cmAuthor>
  <p:cmAuthor id="11" name="Paul Sako" initials="PS" lastIdx="122" clrIdx="10">
    <p:extLst>
      <p:ext uri="{19B8F6BF-5375-455C-9EA6-DF929625EA0E}">
        <p15:presenceInfo xmlns:p15="http://schemas.microsoft.com/office/powerpoint/2012/main" userId="S::paul.sako@bridgepathcapitalmw.com::6f2ad8ed-7e77-427a-a570-f63e9a102b5a" providerId="AD"/>
      </p:ext>
    </p:extLst>
  </p:cmAuthor>
  <p:cmAuthor id="12" name="Khumbo Unyolo" initials="KU" lastIdx="2" clrIdx="11">
    <p:extLst>
      <p:ext uri="{19B8F6BF-5375-455C-9EA6-DF929625EA0E}">
        <p15:presenceInfo xmlns:p15="http://schemas.microsoft.com/office/powerpoint/2012/main" userId="S::khumbo.unyolo@bridgepathcapitalmw.com::94c1a950-2d32-4899-a2bf-fada054e6336" providerId="AD"/>
      </p:ext>
    </p:extLst>
  </p:cmAuthor>
  <p:cmAuthor id="13" name="Blessings Mchenga" initials="BM" lastIdx="4" clrIdx="12">
    <p:extLst>
      <p:ext uri="{19B8F6BF-5375-455C-9EA6-DF929625EA0E}">
        <p15:presenceInfo xmlns:p15="http://schemas.microsoft.com/office/powerpoint/2012/main" userId="Blessings Mchenga" providerId="None"/>
      </p:ext>
    </p:extLst>
  </p:cmAuthor>
  <p:cmAuthor id="14" name="Blessings Mchenga" initials="BM [2]" lastIdx="2" clrIdx="13">
    <p:extLst>
      <p:ext uri="{19B8F6BF-5375-455C-9EA6-DF929625EA0E}">
        <p15:presenceInfo xmlns:p15="http://schemas.microsoft.com/office/powerpoint/2012/main" userId="S::blessings.mchenga@bridgepathcapitalmw.com::7ec1e723-0b6e-43af-b634-fd334fa060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F2867-933E-4ADB-BE92-4697D1EE3B3A}" v="215" vWet="217" dt="2024-02-02T15:21:01.615"/>
    <p1510:client id="{BBD30231-F9AD-4072-BCC2-1CD56EB22A61}" v="781" dt="2024-02-02T15:23:31.295"/>
    <p1510:client id="{E38FE82C-CD97-44C6-972F-032D6A235C70}" v="242" vWet="244" dt="2024-02-02T15:20:13.2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0" d="100"/>
          <a:sy n="50" d="100"/>
        </p:scale>
        <p:origin x="64" y="40"/>
      </p:cViewPr>
      <p:guideLst>
        <p:guide orient="horz" pos="596"/>
        <p:guide pos="140"/>
        <p:guide pos="1365"/>
        <p:guide pos="1478"/>
        <p:guide orient="horz" pos="4724"/>
        <p:guide pos="8872"/>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ridgepathcapitalmwcom.sharepoint.com/sites/ResearchReports/Shared%20Documents/General%202024/BridgepathEconomicDatabaseJanuary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bridgepathcapitalmwcom-my.sharepoint.com/personal/lentswe_malonda_bridgepathcapitalmw_com/Documents/Documents/Documents/Financial%20Advisory/Research/OfflineEconomicDatabase_V2.7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i="0" baseline="0">
                <a:solidFill>
                  <a:srgbClr val="00B0F0"/>
                </a:solidFill>
                <a:effectLst/>
              </a:rPr>
              <a:t>Malawi Kwacha to United States Dollar exchange rate (MK/USD)</a:t>
            </a:r>
            <a:endParaRPr lang="en-US" sz="1050">
              <a:solidFill>
                <a:srgbClr val="00B0F0"/>
              </a:solidFill>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title>
    <c:autoTitleDeleted val="0"/>
    <c:plotArea>
      <c:layout>
        <c:manualLayout>
          <c:layoutTarget val="inner"/>
          <c:xMode val="edge"/>
          <c:yMode val="edge"/>
          <c:x val="2.6412266938213257E-2"/>
          <c:y val="0.28010709033104653"/>
          <c:w val="0.94717546612357351"/>
          <c:h val="0.49800385736554265"/>
        </c:manualLayout>
      </c:layout>
      <c:barChart>
        <c:barDir val="col"/>
        <c:grouping val="clustered"/>
        <c:varyColors val="0"/>
        <c:ser>
          <c:idx val="0"/>
          <c:order val="0"/>
          <c:tx>
            <c:strRef>
              <c:f>'[OfflineEconomicDatabase_V2.7l.xlsx]Financial Graphs Collection'!$C$107</c:f>
              <c:strCache>
                <c:ptCount val="1"/>
                <c:pt idx="0">
                  <c:v>2 February 2024*</c:v>
                </c:pt>
              </c:strCache>
            </c:strRef>
          </c:tx>
          <c:spPr>
            <a:solidFill>
              <a:srgbClr val="0070C0"/>
            </a:solidFill>
            <a:ln>
              <a:noFill/>
            </a:ln>
            <a:effectLst/>
          </c:spPr>
          <c:invertIfNegative val="0"/>
          <c:dLbls>
            <c:dLbl>
              <c:idx val="0"/>
              <c:layout>
                <c:manualLayout>
                  <c:x val="-2.98097694624941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37-4325-9E02-4DAEEF2AD29F}"/>
                </c:ext>
              </c:extLst>
            </c:dLbl>
            <c:dLbl>
              <c:idx val="1"/>
              <c:layout>
                <c:manualLayout>
                  <c:x val="-2.8530689991867232E-2"/>
                  <c:y val="-4.309681766964077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37-4325-9E02-4DAEEF2AD29F}"/>
                </c:ext>
              </c:extLst>
            </c:dLbl>
            <c:dLbl>
              <c:idx val="2"/>
              <c:layout>
                <c:manualLayout>
                  <c:x val="-2.947678485518402E-2"/>
                  <c:y val="5.1531679210854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37-4325-9E02-4DAEEF2AD29F}"/>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Collection'!$D$106:$F$106</c:f>
              <c:strCache>
                <c:ptCount val="3"/>
                <c:pt idx="0">
                  <c:v>Buying</c:v>
                </c:pt>
                <c:pt idx="1">
                  <c:v>Middle </c:v>
                </c:pt>
                <c:pt idx="2">
                  <c:v> Selling</c:v>
                </c:pt>
              </c:strCache>
            </c:strRef>
          </c:cat>
          <c:val>
            <c:numRef>
              <c:f>'[OfflineEconomicDatabase_V2.7l.xlsx]Financial Graphs Collection'!$D$107:$F$107</c:f>
              <c:numCache>
                <c:formatCode>_(* #,##0.00_);_(* \(#,##0.00\);_(* "-"??_);_(@_)</c:formatCode>
                <c:ptCount val="3"/>
                <c:pt idx="0">
                  <c:v>1666.7326</c:v>
                </c:pt>
                <c:pt idx="1">
                  <c:v>1683.3662999999999</c:v>
                </c:pt>
                <c:pt idx="2">
                  <c:v>1700</c:v>
                </c:pt>
              </c:numCache>
            </c:numRef>
          </c:val>
          <c:extLst>
            <c:ext xmlns:c16="http://schemas.microsoft.com/office/drawing/2014/chart" uri="{C3380CC4-5D6E-409C-BE32-E72D297353CC}">
              <c16:uniqueId val="{00000003-C937-4325-9E02-4DAEEF2AD29F}"/>
            </c:ext>
          </c:extLst>
        </c:ser>
        <c:ser>
          <c:idx val="1"/>
          <c:order val="1"/>
          <c:tx>
            <c:strRef>
              <c:f>'[OfflineEconomicDatabase_V2.7l.xlsx]Financial Graphs Collection'!$C$108</c:f>
              <c:strCache>
                <c:ptCount val="1"/>
                <c:pt idx="0">
                  <c:v>26 January 2024</c:v>
                </c:pt>
              </c:strCache>
            </c:strRef>
          </c:tx>
          <c:spPr>
            <a:solidFill>
              <a:schemeClr val="bg1">
                <a:lumMod val="50000"/>
              </a:schemeClr>
            </a:solidFill>
            <a:ln>
              <a:solidFill>
                <a:schemeClr val="bg1">
                  <a:lumMod val="50000"/>
                </a:schemeClr>
              </a:solidFill>
            </a:ln>
            <a:effectLst/>
          </c:spPr>
          <c:invertIfNegative val="0"/>
          <c:dLbls>
            <c:dLbl>
              <c:idx val="2"/>
              <c:layout>
                <c:manualLayout>
                  <c:x val="2.3853611273071795E-2"/>
                  <c:y val="4.49199278408411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37-4325-9E02-4DAEEF2AD29F}"/>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Collection'!$D$106:$F$106</c:f>
              <c:strCache>
                <c:ptCount val="3"/>
                <c:pt idx="0">
                  <c:v>Buying</c:v>
                </c:pt>
                <c:pt idx="1">
                  <c:v>Middle </c:v>
                </c:pt>
                <c:pt idx="2">
                  <c:v> Selling</c:v>
                </c:pt>
              </c:strCache>
            </c:strRef>
          </c:cat>
          <c:val>
            <c:numRef>
              <c:f>'[OfflineEconomicDatabase_V2.7l.xlsx]Financial Graphs Collection'!$D$108:$F$108</c:f>
              <c:numCache>
                <c:formatCode>_(* #,##0.00_);_(* \(#,##0.00\);_(* "-"??_);_(@_)</c:formatCode>
                <c:ptCount val="3"/>
                <c:pt idx="0">
                  <c:v>1698.2917</c:v>
                </c:pt>
                <c:pt idx="1">
                  <c:v>1699.1459</c:v>
                </c:pt>
                <c:pt idx="2">
                  <c:v>1700</c:v>
                </c:pt>
              </c:numCache>
            </c:numRef>
          </c:val>
          <c:extLst>
            <c:ext xmlns:c16="http://schemas.microsoft.com/office/drawing/2014/chart" uri="{C3380CC4-5D6E-409C-BE32-E72D297353CC}">
              <c16:uniqueId val="{00000005-C937-4325-9E02-4DAEEF2AD29F}"/>
            </c:ext>
          </c:extLst>
        </c:ser>
        <c:dLbls>
          <c:dLblPos val="outEnd"/>
          <c:showLegendKey val="0"/>
          <c:showVal val="1"/>
          <c:showCatName val="0"/>
          <c:showSerName val="0"/>
          <c:showPercent val="0"/>
          <c:showBubbleSize val="0"/>
        </c:dLbls>
        <c:gapWidth val="219"/>
        <c:overlap val="-27"/>
        <c:axId val="420557583"/>
        <c:axId val="420566735"/>
      </c:barChart>
      <c:catAx>
        <c:axId val="42055758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420566735"/>
        <c:crosses val="autoZero"/>
        <c:auto val="1"/>
        <c:lblAlgn val="ctr"/>
        <c:lblOffset val="100"/>
        <c:noMultiLvlLbl val="0"/>
      </c:catAx>
      <c:valAx>
        <c:axId val="420566735"/>
        <c:scaling>
          <c:orientation val="minMax"/>
        </c:scaling>
        <c:delete val="1"/>
        <c:axPos val="l"/>
        <c:numFmt formatCode="_(* #,##0.00_);_(* \(#,##0.00\);_(* &quot;-&quot;??_);_(@_)" sourceLinked="1"/>
        <c:majorTickMark val="none"/>
        <c:minorTickMark val="none"/>
        <c:tickLblPos val="nextTo"/>
        <c:crossAx val="42055758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M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200" b="1" i="0" u="none" strike="noStrike" kern="1200" spc="0" baseline="0">
                <a:solidFill>
                  <a:srgbClr val="00B0F0"/>
                </a:solidFill>
                <a:latin typeface="Arial" panose="020B0604020202020204" pitchFamily="34" charset="0"/>
                <a:ea typeface="+mn-ea"/>
                <a:cs typeface="Arial" panose="020B0604020202020204" pitchFamily="34" charset="0"/>
              </a:defRPr>
            </a:pPr>
            <a:r>
              <a:rPr lang="en-US" sz="1200" b="1" i="0" baseline="0">
                <a:effectLst/>
              </a:rPr>
              <a:t>Monthly average OPEC Reference Basket Price (USD/barrel)</a:t>
            </a:r>
            <a:endParaRPr lang="en-GB" sz="1200">
              <a:effectLst/>
            </a:endParaRPr>
          </a:p>
        </c:rich>
      </c:tx>
      <c:overlay val="0"/>
      <c:spPr>
        <a:noFill/>
        <a:ln>
          <a:noFill/>
        </a:ln>
        <a:effectLst/>
      </c:spPr>
      <c:txPr>
        <a:bodyPr rot="0" spcFirstLastPara="1" vertOverflow="ellipsis" vert="horz" wrap="square" anchor="ctr" anchorCtr="1"/>
        <a:lstStyle/>
        <a:p>
          <a:pPr algn="ctr" rtl="0">
            <a:defRPr lang="en-GB" sz="1200" b="1" i="0" u="none" strike="noStrike" kern="1200" spc="0" baseline="0">
              <a:solidFill>
                <a:srgbClr val="00B0F0"/>
              </a:solidFill>
              <a:latin typeface="Arial" panose="020B0604020202020204" pitchFamily="34" charset="0"/>
              <a:ea typeface="+mn-ea"/>
              <a:cs typeface="Arial" panose="020B0604020202020204" pitchFamily="34" charset="0"/>
            </a:defRPr>
          </a:pPr>
          <a:endParaRPr lang="en-MW"/>
        </a:p>
      </c:txPr>
    </c:title>
    <c:autoTitleDeleted val="0"/>
    <c:plotArea>
      <c:layout>
        <c:manualLayout>
          <c:layoutTarget val="inner"/>
          <c:xMode val="edge"/>
          <c:yMode val="edge"/>
          <c:x val="0.11170187471836203"/>
          <c:y val="0.1790026794724571"/>
          <c:w val="0.84258978549505659"/>
          <c:h val="0.73084295758107098"/>
        </c:manualLayout>
      </c:layout>
      <c:lineChart>
        <c:grouping val="standard"/>
        <c:varyColors val="0"/>
        <c:ser>
          <c:idx val="0"/>
          <c:order val="0"/>
          <c:spPr>
            <a:ln w="28575" cap="rnd">
              <a:solidFill>
                <a:srgbClr val="00B0F0"/>
              </a:solidFill>
              <a:round/>
            </a:ln>
            <a:effectLst/>
          </c:spPr>
          <c:marker>
            <c:symbol val="none"/>
          </c:marker>
          <c:dLbls>
            <c:dLbl>
              <c:idx val="95"/>
              <c:layout>
                <c:manualLayout>
                  <c:x val="-0.11866279351906166"/>
                  <c:y val="-0.30883023005065496"/>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a:t>January 2024</a:t>
                    </a:r>
                    <a:r>
                      <a:rPr lang="en-US" baseline="0"/>
                      <a:t>, USD80.04/barrel</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MW"/>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40255733311307"/>
                      <c:h val="0.13658810500339746"/>
                    </c:manualLayout>
                  </c15:layout>
                  <c15:showDataLabelsRange val="0"/>
                </c:ext>
                <c:ext xmlns:c16="http://schemas.microsoft.com/office/drawing/2014/chart" uri="{C3380CC4-5D6E-409C-BE32-E72D297353CC}">
                  <c16:uniqueId val="{00000000-E0CE-4A72-AA34-F30C883385F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MW"/>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'[BridgepathEconomicDatabaseJanuary2024.xlsx]Global Oil Prices'!$B$68:$B$164</c:f>
              <c:numCache>
                <c:formatCode>[$-409]mmm\-yy;@</c:formatCode>
                <c:ptCount val="97"/>
                <c:pt idx="0">
                  <c:v>42390</c:v>
                </c:pt>
                <c:pt idx="1">
                  <c:v>42421</c:v>
                </c:pt>
                <c:pt idx="2">
                  <c:v>42452</c:v>
                </c:pt>
                <c:pt idx="3">
                  <c:v>42483</c:v>
                </c:pt>
                <c:pt idx="4">
                  <c:v>42514</c:v>
                </c:pt>
                <c:pt idx="5">
                  <c:v>42545</c:v>
                </c:pt>
                <c:pt idx="6">
                  <c:v>42576</c:v>
                </c:pt>
                <c:pt idx="7">
                  <c:v>42607</c:v>
                </c:pt>
                <c:pt idx="8">
                  <c:v>42638</c:v>
                </c:pt>
                <c:pt idx="9">
                  <c:v>42669</c:v>
                </c:pt>
                <c:pt idx="10">
                  <c:v>42700</c:v>
                </c:pt>
                <c:pt idx="11">
                  <c:v>42705</c:v>
                </c:pt>
                <c:pt idx="12">
                  <c:v>42737</c:v>
                </c:pt>
                <c:pt idx="13">
                  <c:v>42767</c:v>
                </c:pt>
                <c:pt idx="14">
                  <c:v>42796</c:v>
                </c:pt>
                <c:pt idx="15">
                  <c:v>42826</c:v>
                </c:pt>
                <c:pt idx="16">
                  <c:v>42857</c:v>
                </c:pt>
                <c:pt idx="17">
                  <c:v>42889</c:v>
                </c:pt>
                <c:pt idx="18">
                  <c:v>42920</c:v>
                </c:pt>
                <c:pt idx="19">
                  <c:v>42952</c:v>
                </c:pt>
                <c:pt idx="20">
                  <c:v>42979</c:v>
                </c:pt>
                <c:pt idx="21">
                  <c:v>43009</c:v>
                </c:pt>
                <c:pt idx="22">
                  <c:v>43040</c:v>
                </c:pt>
                <c:pt idx="23">
                  <c:v>43070</c:v>
                </c:pt>
                <c:pt idx="24">
                  <c:v>43101</c:v>
                </c:pt>
                <c:pt idx="25">
                  <c:v>43132</c:v>
                </c:pt>
                <c:pt idx="26">
                  <c:v>43160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43982</c:v>
                </c:pt>
                <c:pt idx="53">
                  <c:v>44012</c:v>
                </c:pt>
                <c:pt idx="54">
                  <c:v>44043</c:v>
                </c:pt>
                <c:pt idx="55">
                  <c:v>44074</c:v>
                </c:pt>
                <c:pt idx="56">
                  <c:v>44104</c:v>
                </c:pt>
                <c:pt idx="57">
                  <c:v>44135</c:v>
                </c:pt>
                <c:pt idx="58">
                  <c:v>44165</c:v>
                </c:pt>
                <c:pt idx="59">
                  <c:v>44196</c:v>
                </c:pt>
                <c:pt idx="60">
                  <c:v>44197</c:v>
                </c:pt>
                <c:pt idx="61">
                  <c:v>44228</c:v>
                </c:pt>
                <c:pt idx="62">
                  <c:v>44256</c:v>
                </c:pt>
                <c:pt idx="63">
                  <c:v>44307</c:v>
                </c:pt>
                <c:pt idx="64">
                  <c:v>44338</c:v>
                </c:pt>
                <c:pt idx="65">
                  <c:v>44348</c:v>
                </c:pt>
                <c:pt idx="66">
                  <c:v>44378</c:v>
                </c:pt>
                <c:pt idx="67">
                  <c:v>44430</c:v>
                </c:pt>
                <c:pt idx="68">
                  <c:v>44440</c:v>
                </c:pt>
                <c:pt idx="69">
                  <c:v>44500</c:v>
                </c:pt>
                <c:pt idx="70">
                  <c:v>44501</c:v>
                </c:pt>
                <c:pt idx="71">
                  <c:v>44532</c:v>
                </c:pt>
                <c:pt idx="72">
                  <c:v>44592</c:v>
                </c:pt>
                <c:pt idx="73">
                  <c:v>44620</c:v>
                </c:pt>
                <c:pt idx="74">
                  <c:v>44651</c:v>
                </c:pt>
                <c:pt idx="75">
                  <c:v>44681</c:v>
                </c:pt>
                <c:pt idx="76">
                  <c:v>44712</c:v>
                </c:pt>
                <c:pt idx="77">
                  <c:v>44742</c:v>
                </c:pt>
                <c:pt idx="78">
                  <c:v>44743</c:v>
                </c:pt>
                <c:pt idx="79">
                  <c:v>44804</c:v>
                </c:pt>
                <c:pt idx="80">
                  <c:v>44834</c:v>
                </c:pt>
                <c:pt idx="81">
                  <c:v>44865</c:v>
                </c:pt>
                <c:pt idx="82">
                  <c:v>44895</c:v>
                </c:pt>
                <c:pt idx="83">
                  <c:v>44925</c:v>
                </c:pt>
                <c:pt idx="84">
                  <c:v>44949</c:v>
                </c:pt>
                <c:pt idx="85">
                  <c:v>44981</c:v>
                </c:pt>
                <c:pt idx="86">
                  <c:v>45016</c:v>
                </c:pt>
                <c:pt idx="87">
                  <c:v>45046</c:v>
                </c:pt>
                <c:pt idx="88">
                  <c:v>45077</c:v>
                </c:pt>
                <c:pt idx="89">
                  <c:v>45107</c:v>
                </c:pt>
                <c:pt idx="90">
                  <c:v>45138</c:v>
                </c:pt>
                <c:pt idx="91">
                  <c:v>45169</c:v>
                </c:pt>
                <c:pt idx="92">
                  <c:v>45199</c:v>
                </c:pt>
                <c:pt idx="93">
                  <c:v>45230</c:v>
                </c:pt>
                <c:pt idx="94">
                  <c:v>45260</c:v>
                </c:pt>
                <c:pt idx="95">
                  <c:v>45291</c:v>
                </c:pt>
                <c:pt idx="96">
                  <c:v>45292</c:v>
                </c:pt>
              </c:numCache>
            </c:numRef>
          </c:cat>
          <c:val>
            <c:numRef>
              <c:f>'[BridgepathEconomicDatabaseJanuary2024.xlsx]Global Oil Prices'!$C$68:$C$164</c:f>
              <c:numCache>
                <c:formatCode>_(* #,##0.0_);_(* \(#,##0.0\);_(* "-"??_);_(@_)</c:formatCode>
                <c:ptCount val="97"/>
                <c:pt idx="0">
                  <c:v>26.5</c:v>
                </c:pt>
                <c:pt idx="1">
                  <c:v>28.72</c:v>
                </c:pt>
                <c:pt idx="2">
                  <c:v>34.65</c:v>
                </c:pt>
                <c:pt idx="3">
                  <c:v>37.86</c:v>
                </c:pt>
                <c:pt idx="4">
                  <c:v>43.21</c:v>
                </c:pt>
                <c:pt idx="5">
                  <c:v>45.84</c:v>
                </c:pt>
                <c:pt idx="6">
                  <c:v>42.68</c:v>
                </c:pt>
                <c:pt idx="7">
                  <c:v>43.1</c:v>
                </c:pt>
                <c:pt idx="8">
                  <c:v>42.89</c:v>
                </c:pt>
                <c:pt idx="9">
                  <c:v>47.87</c:v>
                </c:pt>
                <c:pt idx="10">
                  <c:v>43.22</c:v>
                </c:pt>
                <c:pt idx="11">
                  <c:v>51.67</c:v>
                </c:pt>
                <c:pt idx="12">
                  <c:v>52.4</c:v>
                </c:pt>
                <c:pt idx="13">
                  <c:v>53.37</c:v>
                </c:pt>
                <c:pt idx="14">
                  <c:v>50.32</c:v>
                </c:pt>
                <c:pt idx="15">
                  <c:v>51.34</c:v>
                </c:pt>
                <c:pt idx="16">
                  <c:v>49</c:v>
                </c:pt>
                <c:pt idx="17">
                  <c:v>45.21</c:v>
                </c:pt>
                <c:pt idx="18">
                  <c:v>46.93</c:v>
                </c:pt>
                <c:pt idx="19">
                  <c:v>49.6</c:v>
                </c:pt>
                <c:pt idx="20">
                  <c:v>53.44</c:v>
                </c:pt>
                <c:pt idx="21">
                  <c:v>55.5</c:v>
                </c:pt>
                <c:pt idx="22">
                  <c:v>60.74</c:v>
                </c:pt>
                <c:pt idx="23">
                  <c:v>62.06</c:v>
                </c:pt>
                <c:pt idx="24">
                  <c:v>66.7</c:v>
                </c:pt>
                <c:pt idx="25">
                  <c:v>63.46</c:v>
                </c:pt>
                <c:pt idx="26">
                  <c:v>64.17</c:v>
                </c:pt>
                <c:pt idx="27" formatCode="General">
                  <c:v>68.430000000000007</c:v>
                </c:pt>
                <c:pt idx="28" formatCode="General">
                  <c:v>74.11</c:v>
                </c:pt>
                <c:pt idx="29" formatCode="General">
                  <c:v>73.22</c:v>
                </c:pt>
                <c:pt idx="30" formatCode="General">
                  <c:v>73.27</c:v>
                </c:pt>
                <c:pt idx="31" formatCode="General">
                  <c:v>72.260000000000005</c:v>
                </c:pt>
                <c:pt idx="32" formatCode="General">
                  <c:v>77.180000000000007</c:v>
                </c:pt>
                <c:pt idx="33" formatCode="General">
                  <c:v>79.39</c:v>
                </c:pt>
                <c:pt idx="34" formatCode="General">
                  <c:v>65.33</c:v>
                </c:pt>
                <c:pt idx="35" formatCode="General">
                  <c:v>56.94</c:v>
                </c:pt>
                <c:pt idx="36" formatCode="General">
                  <c:v>58.74</c:v>
                </c:pt>
                <c:pt idx="37" formatCode="General">
                  <c:v>63.83</c:v>
                </c:pt>
                <c:pt idx="38" formatCode="General">
                  <c:v>66.37</c:v>
                </c:pt>
                <c:pt idx="39" formatCode="General">
                  <c:v>70.78</c:v>
                </c:pt>
                <c:pt idx="40" formatCode="General">
                  <c:v>70.849999999999994</c:v>
                </c:pt>
                <c:pt idx="41" formatCode="General">
                  <c:v>62.92</c:v>
                </c:pt>
                <c:pt idx="42" formatCode="General">
                  <c:v>64.709999999999994</c:v>
                </c:pt>
                <c:pt idx="43" formatCode="General">
                  <c:v>59.69</c:v>
                </c:pt>
                <c:pt idx="44" formatCode="General">
                  <c:v>59.62</c:v>
                </c:pt>
                <c:pt idx="45" formatCode="General">
                  <c:v>62.36</c:v>
                </c:pt>
                <c:pt idx="46" formatCode="General">
                  <c:v>62.32</c:v>
                </c:pt>
                <c:pt idx="47" formatCode="General">
                  <c:v>66.48</c:v>
                </c:pt>
                <c:pt idx="48" formatCode="General">
                  <c:v>65.099999999999994</c:v>
                </c:pt>
                <c:pt idx="49" formatCode="General">
                  <c:v>55.53</c:v>
                </c:pt>
                <c:pt idx="50" formatCode="General">
                  <c:v>33.92</c:v>
                </c:pt>
                <c:pt idx="51" formatCode="General">
                  <c:v>17.66</c:v>
                </c:pt>
                <c:pt idx="52" formatCode="General">
                  <c:v>25.17</c:v>
                </c:pt>
                <c:pt idx="53" formatCode="General">
                  <c:v>37.049999999999997</c:v>
                </c:pt>
                <c:pt idx="54" formatCode="General">
                  <c:v>43.42</c:v>
                </c:pt>
                <c:pt idx="55" formatCode="General">
                  <c:v>45.19</c:v>
                </c:pt>
                <c:pt idx="56" formatCode="General">
                  <c:v>41.54</c:v>
                </c:pt>
                <c:pt idx="57" formatCode="General">
                  <c:v>40.08</c:v>
                </c:pt>
                <c:pt idx="58" formatCode="General">
                  <c:v>42.61</c:v>
                </c:pt>
                <c:pt idx="59" formatCode="General">
                  <c:v>49.17</c:v>
                </c:pt>
                <c:pt idx="60" formatCode="General">
                  <c:v>54.38</c:v>
                </c:pt>
                <c:pt idx="61" formatCode="General">
                  <c:v>61.05</c:v>
                </c:pt>
                <c:pt idx="62" formatCode="General">
                  <c:v>64.56</c:v>
                </c:pt>
                <c:pt idx="63" formatCode="0.00">
                  <c:v>63.24</c:v>
                </c:pt>
                <c:pt idx="64" formatCode="0.00">
                  <c:v>66.91</c:v>
                </c:pt>
                <c:pt idx="65" formatCode="General">
                  <c:v>71.89</c:v>
                </c:pt>
                <c:pt idx="66" formatCode="General">
                  <c:v>73.53</c:v>
                </c:pt>
                <c:pt idx="67" formatCode="General">
                  <c:v>70.33</c:v>
                </c:pt>
                <c:pt idx="68" formatCode="General">
                  <c:v>73.88</c:v>
                </c:pt>
                <c:pt idx="69" formatCode="General">
                  <c:v>82.11</c:v>
                </c:pt>
                <c:pt idx="70" formatCode="General">
                  <c:v>80.37</c:v>
                </c:pt>
                <c:pt idx="71" formatCode="General">
                  <c:v>74.38</c:v>
                </c:pt>
                <c:pt idx="72" formatCode="General">
                  <c:v>85.4</c:v>
                </c:pt>
                <c:pt idx="73" formatCode="_(* #,##0.00_);_(* \(#,##0.00\);_(* &quot;-&quot;??_);_(@_)">
                  <c:v>93.95</c:v>
                </c:pt>
                <c:pt idx="74" formatCode="_(* #,##0.00_);_(* \(#,##0.00\);_(* &quot;-&quot;??_);_(@_)">
                  <c:v>113.48</c:v>
                </c:pt>
                <c:pt idx="75" formatCode="_(* #,##0.00_);_(* \(#,##0.00\);_(* &quot;-&quot;??_);_(@_)">
                  <c:v>105.64</c:v>
                </c:pt>
                <c:pt idx="76" formatCode="_(* #,##0.00_);_(* \(#,##0.00\);_(* &quot;-&quot;??_);_(@_)">
                  <c:v>113.87</c:v>
                </c:pt>
                <c:pt idx="77" formatCode="_(* #,##0.00_);_(* \(#,##0.00\);_(* &quot;-&quot;??_);_(@_)">
                  <c:v>117.72</c:v>
                </c:pt>
                <c:pt idx="78" formatCode="_(* #,##0.00_);_(* \(#,##0.00\);_(* &quot;-&quot;??_);_(@_)">
                  <c:v>108.55</c:v>
                </c:pt>
                <c:pt idx="79" formatCode="_(* #,##0.00_);_(* \(#,##0.00\);_(* &quot;-&quot;??_);_(@_)">
                  <c:v>101.9</c:v>
                </c:pt>
                <c:pt idx="80" formatCode="_(* #,##0.00_);_(* \(#,##0.00\);_(* &quot;-&quot;??_);_(@_)">
                  <c:v>95.32</c:v>
                </c:pt>
                <c:pt idx="81" formatCode="_(* #,##0.00_);_(* \(#,##0.00\);_(* &quot;-&quot;??_);_(@_)">
                  <c:v>93.62</c:v>
                </c:pt>
                <c:pt idx="82" formatCode="_(* #,##0.00_);_(* \(#,##0.00\);_(* &quot;-&quot;??_);_(@_)">
                  <c:v>89.73</c:v>
                </c:pt>
                <c:pt idx="83" formatCode="_(* #,##0.00_);_(* \(#,##0.00\);_(* &quot;-&quot;??_);_(@_)">
                  <c:v>80.36</c:v>
                </c:pt>
                <c:pt idx="84" formatCode="0.00">
                  <c:v>81.62</c:v>
                </c:pt>
                <c:pt idx="85" formatCode="0.00">
                  <c:v>81.88</c:v>
                </c:pt>
                <c:pt idx="86" formatCode="0.00">
                  <c:v>78.45</c:v>
                </c:pt>
                <c:pt idx="87" formatCode="0.00">
                  <c:v>84.13</c:v>
                </c:pt>
                <c:pt idx="88" formatCode="0.00">
                  <c:v>75.819999999999993</c:v>
                </c:pt>
                <c:pt idx="89" formatCode="0.00">
                  <c:v>75.19</c:v>
                </c:pt>
                <c:pt idx="90" formatCode="0.00">
                  <c:v>81.06</c:v>
                </c:pt>
                <c:pt idx="91" formatCode="0.00">
                  <c:v>87.33</c:v>
                </c:pt>
                <c:pt idx="92" formatCode="0.00">
                  <c:v>94.6</c:v>
                </c:pt>
                <c:pt idx="93" formatCode="0.00">
                  <c:v>91.78</c:v>
                </c:pt>
                <c:pt idx="94" formatCode="0.00">
                  <c:v>84.92</c:v>
                </c:pt>
                <c:pt idx="95" formatCode="0.00">
                  <c:v>79</c:v>
                </c:pt>
                <c:pt idx="96" formatCode="0.00">
                  <c:v>80.040000000000006</c:v>
                </c:pt>
              </c:numCache>
            </c:numRef>
          </c:val>
          <c:smooth val="0"/>
          <c:extLst>
            <c:ext xmlns:c16="http://schemas.microsoft.com/office/drawing/2014/chart" uri="{C3380CC4-5D6E-409C-BE32-E72D297353CC}">
              <c16:uniqueId val="{00000001-BE05-40B5-8AE2-C1D19C0F69E0}"/>
            </c:ext>
          </c:extLst>
        </c:ser>
        <c:dLbls>
          <c:showLegendKey val="0"/>
          <c:showVal val="0"/>
          <c:showCatName val="0"/>
          <c:showSerName val="0"/>
          <c:showPercent val="0"/>
          <c:showBubbleSize val="0"/>
        </c:dLbls>
        <c:smooth val="0"/>
        <c:axId val="1168178024"/>
        <c:axId val="1168172120"/>
      </c:lineChart>
      <c:dateAx>
        <c:axId val="1168178024"/>
        <c:scaling>
          <c:orientation val="minMax"/>
          <c:max val="45292"/>
          <c:min val="43060"/>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MW"/>
          </a:p>
        </c:txPr>
        <c:crossAx val="1168172120"/>
        <c:crosses val="autoZero"/>
        <c:auto val="1"/>
        <c:lblOffset val="100"/>
        <c:baseTimeUnit val="days"/>
        <c:majorUnit val="1"/>
        <c:majorTimeUnit val="years"/>
      </c:dateAx>
      <c:valAx>
        <c:axId val="1168172120"/>
        <c:scaling>
          <c:orientation val="minMax"/>
        </c:scaling>
        <c:delete val="0"/>
        <c:axPos val="l"/>
        <c:numFmt formatCode="_(* #,##0.0_);_(* \(#,##0.0\);_(* &quot;-&quot;??_);_(@_)"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MW"/>
          </a:p>
        </c:txPr>
        <c:crossAx val="1168178024"/>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B0F0"/>
      </a:solid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en-M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kern="1200" spc="0" baseline="0">
                <a:solidFill>
                  <a:srgbClr val="00B0F0"/>
                </a:solidFill>
                <a:latin typeface="Arial" panose="020B0604020202020204" pitchFamily="34" charset="0"/>
                <a:cs typeface="Arial" panose="020B0604020202020204" pitchFamily="34" charset="0"/>
              </a:rPr>
              <a:t>Daily Malawi All Share Index (MASI)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W"/>
        </a:p>
      </c:txPr>
    </c:title>
    <c:autoTitleDeleted val="0"/>
    <c:plotArea>
      <c:layout/>
      <c:lineChart>
        <c:grouping val="standard"/>
        <c:varyColors val="0"/>
        <c:ser>
          <c:idx val="0"/>
          <c:order val="0"/>
          <c:tx>
            <c:strRef>
              <c:f>'[OfflineEconomicDatabase_V2.7l.xlsx]Financial Graphs Collection'!$AC$29</c:f>
              <c:strCache>
                <c:ptCount val="1"/>
                <c:pt idx="0">
                  <c:v>MASI</c:v>
                </c:pt>
              </c:strCache>
            </c:strRef>
          </c:tx>
          <c:spPr>
            <a:ln w="28575" cap="rnd">
              <a:solidFill>
                <a:srgbClr val="0070C0"/>
              </a:solidFill>
              <a:round/>
            </a:ln>
            <a:effectLst/>
          </c:spPr>
          <c:marker>
            <c:symbol val="none"/>
          </c:marker>
          <c:dPt>
            <c:idx val="5"/>
            <c:marker>
              <c:symbol val="none"/>
            </c:marker>
            <c:bubble3D val="0"/>
            <c:spPr>
              <a:ln w="28575" cap="rnd">
                <a:solidFill>
                  <a:srgbClr val="0070C0"/>
                </a:solidFill>
                <a:round/>
              </a:ln>
              <a:effectLst/>
            </c:spPr>
            <c:extLst>
              <c:ext xmlns:c16="http://schemas.microsoft.com/office/drawing/2014/chart" uri="{C3380CC4-5D6E-409C-BE32-E72D297353CC}">
                <c16:uniqueId val="{00000001-59AC-4A71-882D-2A2D6D6E7B98}"/>
              </c:ext>
            </c:extLst>
          </c:dPt>
          <c:dLbls>
            <c:dLbl>
              <c:idx val="0"/>
              <c:layout>
                <c:manualLayout>
                  <c:x val="-1.440444739338643E-2"/>
                  <c:y val="-0.2006894458638128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8BB41CBF-D7C3-4D70-96F7-9B20A28CD2B4}" type="CATEGORYNAME">
                      <a:rPr lang="en-US" sz="1100">
                        <a:solidFill>
                          <a:sysClr val="windowText" lastClr="000000"/>
                        </a:solidFill>
                        <a:latin typeface="Arial" panose="020B0604020202020204" pitchFamily="34" charset="0"/>
                        <a:cs typeface="Arial" panose="020B0604020202020204" pitchFamily="34" charset="0"/>
                      </a:rPr>
                      <a:pPr>
                        <a:defRPr/>
                      </a:pPr>
                      <a:t>[CATEGORY NAME]</a:t>
                    </a:fld>
                    <a:endParaRPr lang="en-US" sz="1100" baseline="0">
                      <a:solidFill>
                        <a:sysClr val="windowText" lastClr="000000"/>
                      </a:solidFill>
                      <a:latin typeface="Arial" panose="020B0604020202020204" pitchFamily="34" charset="0"/>
                      <a:cs typeface="Arial" panose="020B0604020202020204" pitchFamily="34" charset="0"/>
                    </a:endParaRPr>
                  </a:p>
                  <a:p>
                    <a:pPr>
                      <a:defRPr/>
                    </a:pPr>
                    <a:r>
                      <a:rPr lang="en-US" sz="1100" baseline="0">
                        <a:solidFill>
                          <a:sysClr val="windowText" lastClr="000000"/>
                        </a:solidFill>
                      </a:rPr>
                      <a:t> </a:t>
                    </a:r>
                    <a:fld id="{6387BB68-C7C8-4DA5-99D1-0976BF46E026}" type="VALUE">
                      <a:rPr lang="en-US" sz="1100" baseline="0">
                        <a:solidFill>
                          <a:sysClr val="windowText" lastClr="000000"/>
                        </a:solidFill>
                        <a:latin typeface="Arial" panose="020B0604020202020204" pitchFamily="34" charset="0"/>
                        <a:cs typeface="Arial" panose="020B0604020202020204" pitchFamily="34" charset="0"/>
                      </a:rPr>
                      <a:pPr>
                        <a:defRPr/>
                      </a:pPr>
                      <a:t>[VALUE]</a:t>
                    </a:fld>
                    <a:endParaRPr lang="en-US" sz="1100" baseline="0">
                      <a:solidFill>
                        <a:sysClr val="windowText" lastClr="000000"/>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MW"/>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59AC-4A71-882D-2A2D6D6E7B98}"/>
                </c:ext>
              </c:extLst>
            </c:dLbl>
            <c:dLbl>
              <c:idx val="5"/>
              <c:layout>
                <c:manualLayout>
                  <c:x val="-2.3470884659011832E-2"/>
                  <c:y val="-0.24449275699721174"/>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98743ED1-D72E-4E2E-876A-AF7BD0D67ED1}" type="CATEGORYNAME">
                      <a:rPr lang="en-US" sz="1100">
                        <a:solidFill>
                          <a:sysClr val="windowText" lastClr="000000"/>
                        </a:solidFill>
                        <a:latin typeface="Arial" panose="020B0604020202020204" pitchFamily="34" charset="0"/>
                        <a:cs typeface="Arial" panose="020B0604020202020204" pitchFamily="34" charset="0"/>
                      </a:rPr>
                      <a:pPr>
                        <a:defRPr/>
                      </a:pPr>
                      <a:t>[CATEGORY NAME]</a:t>
                    </a:fld>
                    <a:endParaRPr lang="en-US" sz="1100" baseline="0">
                      <a:solidFill>
                        <a:sysClr val="windowText" lastClr="000000"/>
                      </a:solidFill>
                      <a:latin typeface="Arial" panose="020B0604020202020204" pitchFamily="34" charset="0"/>
                      <a:cs typeface="Arial" panose="020B0604020202020204" pitchFamily="34" charset="0"/>
                    </a:endParaRPr>
                  </a:p>
                  <a:p>
                    <a:pPr>
                      <a:defRPr/>
                    </a:pPr>
                    <a:r>
                      <a:rPr lang="en-US" sz="1100" baseline="0">
                        <a:solidFill>
                          <a:sysClr val="windowText" lastClr="000000"/>
                        </a:solidFill>
                        <a:latin typeface="Arial" panose="020B0604020202020204" pitchFamily="34" charset="0"/>
                        <a:cs typeface="Arial" panose="020B0604020202020204" pitchFamily="34" charset="0"/>
                      </a:rPr>
                      <a:t> </a:t>
                    </a:r>
                    <a:fld id="{BC99134C-5507-41A1-B48F-AB759C003B3D}" type="VALUE">
                      <a:rPr lang="en-US" sz="1100" baseline="0">
                        <a:solidFill>
                          <a:sysClr val="windowText" lastClr="000000"/>
                        </a:solidFill>
                        <a:latin typeface="Arial" panose="020B0604020202020204" pitchFamily="34" charset="0"/>
                        <a:cs typeface="Arial" panose="020B0604020202020204" pitchFamily="34" charset="0"/>
                      </a:rPr>
                      <a:pPr>
                        <a:defRPr/>
                      </a:pPr>
                      <a:t>[VALUE]</a:t>
                    </a:fld>
                    <a:endParaRPr lang="en-US" sz="1100" baseline="0">
                      <a:solidFill>
                        <a:sysClr val="windowText" lastClr="000000"/>
                      </a:solidFill>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MW"/>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59AC-4A71-882D-2A2D6D6E7B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W"/>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'[OfflineEconomicDatabase_V2.7l.xlsx]Financial Graphs Collection'!$AB$30:$AB$35</c:f>
              <c:strCache>
                <c:ptCount val="6"/>
                <c:pt idx="0">
                  <c:v>26 Jan 2024</c:v>
                </c:pt>
                <c:pt idx="1">
                  <c:v>29 Jan 2024</c:v>
                </c:pt>
                <c:pt idx="2">
                  <c:v>30 Jan 2024</c:v>
                </c:pt>
                <c:pt idx="3">
                  <c:v>31 Jan 2024</c:v>
                </c:pt>
                <c:pt idx="4">
                  <c:v>1 Feb 2024</c:v>
                </c:pt>
                <c:pt idx="5">
                  <c:v>2 Feb 2024</c:v>
                </c:pt>
              </c:strCache>
            </c:strRef>
          </c:cat>
          <c:val>
            <c:numRef>
              <c:f>'[OfflineEconomicDatabase_V2.7l.xlsx]Financial Graphs Collection'!$AC$30:$AC$35</c:f>
              <c:numCache>
                <c:formatCode>#,##0.00</c:formatCode>
                <c:ptCount val="6"/>
                <c:pt idx="0">
                  <c:v>115827.94</c:v>
                </c:pt>
                <c:pt idx="1">
                  <c:v>115473.61</c:v>
                </c:pt>
                <c:pt idx="2">
                  <c:v>115665.58</c:v>
                </c:pt>
                <c:pt idx="3">
                  <c:v>115670.54</c:v>
                </c:pt>
                <c:pt idx="4">
                  <c:v>115658.77</c:v>
                </c:pt>
                <c:pt idx="5">
                  <c:v>115644.01</c:v>
                </c:pt>
              </c:numCache>
            </c:numRef>
          </c:val>
          <c:smooth val="0"/>
          <c:extLst>
            <c:ext xmlns:c16="http://schemas.microsoft.com/office/drawing/2014/chart" uri="{C3380CC4-5D6E-409C-BE32-E72D297353CC}">
              <c16:uniqueId val="{00000003-59AC-4A71-882D-2A2D6D6E7B98}"/>
            </c:ext>
          </c:extLst>
        </c:ser>
        <c:dLbls>
          <c:showLegendKey val="0"/>
          <c:showVal val="1"/>
          <c:showCatName val="0"/>
          <c:showSerName val="0"/>
          <c:showPercent val="0"/>
          <c:showBubbleSize val="0"/>
        </c:dLbls>
        <c:smooth val="0"/>
        <c:axId val="1071695888"/>
        <c:axId val="1071695168"/>
      </c:lineChart>
      <c:catAx>
        <c:axId val="10716958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1071695168"/>
        <c:crosses val="autoZero"/>
        <c:auto val="1"/>
        <c:lblAlgn val="ctr"/>
        <c:lblOffset val="100"/>
        <c:noMultiLvlLbl val="0"/>
      </c:catAx>
      <c:valAx>
        <c:axId val="1071695168"/>
        <c:scaling>
          <c:orientation val="minMax"/>
          <c:max val="122000"/>
        </c:scaling>
        <c:delete val="1"/>
        <c:axPos val="l"/>
        <c:numFmt formatCode="#,##0" sourceLinked="0"/>
        <c:majorTickMark val="out"/>
        <c:minorTickMark val="none"/>
        <c:tickLblPos val="nextTo"/>
        <c:crossAx val="107169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a:pPr>
      <a:endParaRPr lang="en-M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solidFill>
                  <a:sysClr val="windowText" lastClr="000000"/>
                </a:solidFill>
                <a:latin typeface="Arial" panose="020B0604020202020204" pitchFamily="34" charset="0"/>
                <a:cs typeface="Arial" panose="020B0604020202020204" pitchFamily="34" charset="0"/>
              </a:rPr>
              <a:t> </a:t>
            </a:r>
            <a:r>
              <a:rPr lang="en-US" sz="1200" b="1" dirty="0">
                <a:solidFill>
                  <a:srgbClr val="00B0F0"/>
                </a:solidFill>
                <a:latin typeface="Arial" panose="020B0604020202020204" pitchFamily="34" charset="0"/>
                <a:cs typeface="Arial" panose="020B0604020202020204" pitchFamily="34" charset="0"/>
              </a:rPr>
              <a:t>MASI</a:t>
            </a:r>
            <a:r>
              <a:rPr lang="en-US" sz="1200" b="1" baseline="0" dirty="0">
                <a:solidFill>
                  <a:srgbClr val="00B0F0"/>
                </a:solidFill>
                <a:latin typeface="Arial" panose="020B0604020202020204" pitchFamily="34" charset="0"/>
                <a:cs typeface="Arial" panose="020B0604020202020204" pitchFamily="34" charset="0"/>
              </a:rPr>
              <a:t> year-to-date- </a:t>
            </a:r>
            <a:r>
              <a:rPr lang="en-US" sz="1200" baseline="0" dirty="0">
                <a:solidFill>
                  <a:sysClr val="windowText" lastClr="000000"/>
                </a:solidFill>
                <a:latin typeface="Arial" panose="020B0604020202020204" pitchFamily="34" charset="0"/>
                <a:cs typeface="Arial" panose="020B0604020202020204" pitchFamily="34" charset="0"/>
              </a:rPr>
              <a:t>The MASI closed the week with a year-to-date return of  </a:t>
            </a:r>
            <a:r>
              <a:rPr lang="en-US" sz="1200" baseline="0" dirty="0">
                <a:solidFill>
                  <a:schemeClr val="tx1">
                    <a:lumMod val="95000"/>
                    <a:lumOff val="5000"/>
                  </a:schemeClr>
                </a:solidFill>
                <a:latin typeface="Arial" panose="020B0604020202020204" pitchFamily="34" charset="0"/>
                <a:cs typeface="Arial" panose="020B0604020202020204" pitchFamily="34" charset="0"/>
              </a:rPr>
              <a:t>4.23%. It was 10.66% during </a:t>
            </a:r>
            <a:r>
              <a:rPr lang="en-US" sz="1200" baseline="0" dirty="0">
                <a:solidFill>
                  <a:sysClr val="windowText" lastClr="000000"/>
                </a:solidFill>
                <a:latin typeface="Arial" panose="020B0604020202020204" pitchFamily="34" charset="0"/>
                <a:cs typeface="Arial" panose="020B0604020202020204" pitchFamily="34" charset="0"/>
              </a:rPr>
              <a:t>the same period in the previous year.</a:t>
            </a:r>
            <a:r>
              <a:rPr lang="en-US" sz="1200" dirty="0">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W"/>
        </a:p>
      </c:txPr>
    </c:title>
    <c:autoTitleDeleted val="0"/>
    <c:plotArea>
      <c:layout>
        <c:manualLayout>
          <c:layoutTarget val="inner"/>
          <c:xMode val="edge"/>
          <c:yMode val="edge"/>
          <c:x val="1.9558027714129671E-2"/>
          <c:y val="0.43386431768448985"/>
          <c:w val="0.96486230208946566"/>
          <c:h val="0.43241240536298864"/>
        </c:manualLayout>
      </c:layout>
      <c:barChart>
        <c:barDir val="col"/>
        <c:grouping val="clustered"/>
        <c:varyColors val="0"/>
        <c:ser>
          <c:idx val="0"/>
          <c:order val="0"/>
          <c:tx>
            <c:strRef>
              <c:f>'[OfflineEconomicDatabase_V2.7l.xlsx]Financial Graphs Collection'!$AP$17</c:f>
              <c:strCache>
                <c:ptCount val="1"/>
                <c:pt idx="0">
                  <c:v>MASI YTD</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928F-4682-90E5-78E1A46DD38E}"/>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928F-4682-90E5-78E1A46DD38E}"/>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01-928F-4682-90E5-78E1A46DD38E}"/>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Collection'!$AQ$16:$AR$16</c:f>
              <c:strCache>
                <c:ptCount val="2"/>
                <c:pt idx="0">
                  <c:v>2 February 2024</c:v>
                </c:pt>
                <c:pt idx="1">
                  <c:v>3 February 2023</c:v>
                </c:pt>
              </c:strCache>
            </c:strRef>
          </c:cat>
          <c:val>
            <c:numRef>
              <c:f>'[OfflineEconomicDatabase_V2.7l.xlsx]Financial Graphs Collection'!$AQ$17:$AR$17</c:f>
              <c:numCache>
                <c:formatCode>0.00%</c:formatCode>
                <c:ptCount val="2"/>
                <c:pt idx="0">
                  <c:v>4.229606869542013E-2</c:v>
                </c:pt>
                <c:pt idx="1">
                  <c:v>0.10655433413313696</c:v>
                </c:pt>
              </c:numCache>
            </c:numRef>
          </c:val>
          <c:extLst>
            <c:ext xmlns:c16="http://schemas.microsoft.com/office/drawing/2014/chart" uri="{C3380CC4-5D6E-409C-BE32-E72D297353CC}">
              <c16:uniqueId val="{00000004-928F-4682-90E5-78E1A46DD38E}"/>
            </c:ext>
          </c:extLst>
        </c:ser>
        <c:dLbls>
          <c:dLblPos val="outEnd"/>
          <c:showLegendKey val="0"/>
          <c:showVal val="1"/>
          <c:showCatName val="0"/>
          <c:showSerName val="0"/>
          <c:showPercent val="0"/>
          <c:showBubbleSize val="0"/>
        </c:dLbls>
        <c:gapWidth val="219"/>
        <c:overlap val="-27"/>
        <c:axId val="1809239600"/>
        <c:axId val="1809249168"/>
      </c:barChart>
      <c:catAx>
        <c:axId val="18092396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en-US"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1809249168"/>
        <c:crosses val="autoZero"/>
        <c:auto val="1"/>
        <c:lblAlgn val="ctr"/>
        <c:lblOffset val="100"/>
        <c:noMultiLvlLbl val="0"/>
      </c:catAx>
      <c:valAx>
        <c:axId val="1809249168"/>
        <c:scaling>
          <c:orientation val="minMax"/>
        </c:scaling>
        <c:delete val="1"/>
        <c:axPos val="l"/>
        <c:numFmt formatCode="0.00%" sourceLinked="1"/>
        <c:majorTickMark val="none"/>
        <c:minorTickMark val="none"/>
        <c:tickLblPos val="nextTo"/>
        <c:crossAx val="180923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a:pPr>
      <a:endParaRPr lang="en-M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kern="1200" spc="0" baseline="0" dirty="0">
                <a:solidFill>
                  <a:srgbClr val="00B0F0"/>
                </a:solidFill>
                <a:latin typeface="Arial" panose="020B0604020202020204" pitchFamily="34" charset="0"/>
                <a:cs typeface="Arial" panose="020B0604020202020204" pitchFamily="34" charset="0"/>
              </a:rPr>
              <a:t>Value of shares traded (</a:t>
            </a:r>
            <a:r>
              <a:rPr lang="en-US" sz="1200" b="1" i="0" u="none" strike="noStrike" kern="1200" spc="0" baseline="0" dirty="0" err="1">
                <a:solidFill>
                  <a:srgbClr val="00B0F0"/>
                </a:solidFill>
                <a:latin typeface="Arial" panose="020B0604020202020204" pitchFamily="34" charset="0"/>
                <a:cs typeface="Arial" panose="020B0604020202020204" pitchFamily="34" charset="0"/>
              </a:rPr>
              <a:t>MK'million</a:t>
            </a:r>
            <a:r>
              <a:rPr lang="en-US" sz="1200" b="1" i="0" u="none" strike="noStrike" kern="1200" spc="0" baseline="0" dirty="0">
                <a:solidFill>
                  <a:srgbClr val="00B0F0"/>
                </a:solidFill>
                <a:latin typeface="Arial" panose="020B0604020202020204" pitchFamily="34" charset="0"/>
                <a:cs typeface="Arial" panose="020B0604020202020204" pitchFamily="34" charset="0"/>
              </a:rPr>
              <a:t>) </a:t>
            </a:r>
            <a:r>
              <a:rPr lang="en-US" sz="1200" b="1" i="0" u="none" strike="noStrike" kern="1200" spc="0" baseline="0" dirty="0">
                <a:solidFill>
                  <a:schemeClr val="tx1">
                    <a:lumMod val="95000"/>
                    <a:lumOff val="5000"/>
                  </a:schemeClr>
                </a:solidFill>
                <a:latin typeface="Arial" panose="020B0604020202020204" pitchFamily="34" charset="0"/>
                <a:cs typeface="Arial" panose="020B0604020202020204" pitchFamily="34" charset="0"/>
              </a:rPr>
              <a:t>- </a:t>
            </a:r>
            <a:r>
              <a:rPr lang="en-US" sz="1200" b="0" i="0" u="none" strike="noStrike" kern="1200" spc="0" baseline="0" dirty="0">
                <a:solidFill>
                  <a:schemeClr val="tx1">
                    <a:lumMod val="95000"/>
                    <a:lumOff val="5000"/>
                  </a:schemeClr>
                </a:solidFill>
                <a:latin typeface="Arial" panose="020B0604020202020204" pitchFamily="34" charset="0"/>
                <a:cs typeface="Arial" panose="020B0604020202020204" pitchFamily="34" charset="0"/>
              </a:rPr>
              <a:t> NICO had the highest value of shares traded during the week at MK224.9 million. The total value of shares traded was MK417.2 million. </a:t>
            </a:r>
            <a:r>
              <a:rPr lang="en-US" sz="1200" b="0" i="0" u="none" strike="noStrike" kern="1200" spc="0" baseline="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200" b="0" i="0" u="none" strike="noStrike" kern="1200" spc="0" baseline="0" dirty="0">
              <a:solidFill>
                <a:schemeClr val="tx1">
                  <a:lumMod val="95000"/>
                  <a:lumOff val="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W"/>
        </a:p>
      </c:txPr>
    </c:title>
    <c:autoTitleDeleted val="0"/>
    <c:plotArea>
      <c:layout>
        <c:manualLayout>
          <c:layoutTarget val="inner"/>
          <c:xMode val="edge"/>
          <c:yMode val="edge"/>
          <c:x val="3.2326768359498236E-2"/>
          <c:y val="0.3383796296296297"/>
          <c:w val="0.93711775651938034"/>
          <c:h val="0.44831765820939057"/>
        </c:manualLayout>
      </c:layout>
      <c:barChart>
        <c:barDir val="col"/>
        <c:grouping val="clustered"/>
        <c:varyColors val="0"/>
        <c:ser>
          <c:idx val="0"/>
          <c:order val="0"/>
          <c:tx>
            <c:strRef>
              <c:f>'[OfflineEconomicDatabase_V2.7l.xlsx]Financial Graphs Collection'!$AM$9</c:f>
              <c:strCache>
                <c:ptCount val="1"/>
                <c:pt idx="0">
                  <c:v>Mk'millions</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34E0-42A5-9370-5F7C5C0826C2}"/>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01-34E0-42A5-9370-5F7C5C0826C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Collection'!$AL$10:$AL$17</c:f>
              <c:strCache>
                <c:ptCount val="8"/>
                <c:pt idx="0">
                  <c:v>NICO</c:v>
                </c:pt>
                <c:pt idx="1">
                  <c:v>FMBCH</c:v>
                </c:pt>
                <c:pt idx="2">
                  <c:v>AIRTEL</c:v>
                </c:pt>
                <c:pt idx="3">
                  <c:v>FDHB</c:v>
                </c:pt>
                <c:pt idx="4">
                  <c:v>ILLOVO</c:v>
                </c:pt>
                <c:pt idx="5">
                  <c:v>PCL</c:v>
                </c:pt>
                <c:pt idx="6">
                  <c:v>MPICO</c:v>
                </c:pt>
                <c:pt idx="7">
                  <c:v>Others</c:v>
                </c:pt>
              </c:strCache>
            </c:strRef>
          </c:cat>
          <c:val>
            <c:numRef>
              <c:f>'[OfflineEconomicDatabase_V2.7l.xlsx]Financial Graphs Collection'!$AM$10:$AM$17</c:f>
              <c:numCache>
                <c:formatCode>0.0</c:formatCode>
                <c:ptCount val="8"/>
                <c:pt idx="0">
                  <c:v>224.892447</c:v>
                </c:pt>
                <c:pt idx="1">
                  <c:v>77.307100000000005</c:v>
                </c:pt>
                <c:pt idx="2">
                  <c:v>25.301348000000001</c:v>
                </c:pt>
                <c:pt idx="3">
                  <c:v>23.018450000000001</c:v>
                </c:pt>
                <c:pt idx="4">
                  <c:v>12.64959</c:v>
                </c:pt>
                <c:pt idx="5">
                  <c:v>11.130865</c:v>
                </c:pt>
                <c:pt idx="6">
                  <c:v>10.636363279999999</c:v>
                </c:pt>
                <c:pt idx="7">
                  <c:v>32.269194219999996</c:v>
                </c:pt>
              </c:numCache>
            </c:numRef>
          </c:val>
          <c:extLst>
            <c:ext xmlns:c16="http://schemas.microsoft.com/office/drawing/2014/chart" uri="{C3380CC4-5D6E-409C-BE32-E72D297353CC}">
              <c16:uniqueId val="{00000002-34E0-42A5-9370-5F7C5C0826C2}"/>
            </c:ext>
          </c:extLst>
        </c:ser>
        <c:dLbls>
          <c:dLblPos val="outEnd"/>
          <c:showLegendKey val="0"/>
          <c:showVal val="1"/>
          <c:showCatName val="0"/>
          <c:showSerName val="0"/>
          <c:showPercent val="0"/>
          <c:showBubbleSize val="0"/>
        </c:dLbls>
        <c:gapWidth val="219"/>
        <c:overlap val="-27"/>
        <c:axId val="15199631"/>
        <c:axId val="15196271"/>
      </c:barChart>
      <c:catAx>
        <c:axId val="15199631"/>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15196271"/>
        <c:crosses val="autoZero"/>
        <c:auto val="1"/>
        <c:lblAlgn val="ctr"/>
        <c:lblOffset val="100"/>
        <c:noMultiLvlLbl val="0"/>
      </c:catAx>
      <c:valAx>
        <c:axId val="15196271"/>
        <c:scaling>
          <c:orientation val="minMax"/>
        </c:scaling>
        <c:delete val="1"/>
        <c:axPos val="l"/>
        <c:numFmt formatCode="0.0" sourceLinked="1"/>
        <c:majorTickMark val="none"/>
        <c:minorTickMark val="none"/>
        <c:tickLblPos val="nextTo"/>
        <c:crossAx val="15199631"/>
        <c:crosses val="autoZero"/>
        <c:crossBetween val="between"/>
      </c:valAx>
      <c:spPr>
        <a:noFill/>
        <a:ln>
          <a:noFill/>
        </a:ln>
        <a:effectLst/>
      </c:spPr>
    </c:plotArea>
    <c:plotVisOnly val="1"/>
    <c:dispBlanksAs val="gap"/>
    <c:showDLblsOverMax val="0"/>
  </c:chart>
  <c:spPr>
    <a:noFill/>
    <a:ln w="9525" cap="flat" cmpd="sng" algn="ctr">
      <a:solidFill>
        <a:srgbClr val="0070C0"/>
      </a:solidFill>
      <a:round/>
    </a:ln>
    <a:effectLst/>
  </c:spPr>
  <c:txPr>
    <a:bodyPr/>
    <a:lstStyle/>
    <a:p>
      <a:pPr>
        <a:defRPr/>
      </a:pPr>
      <a:endParaRPr lang="en-M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kern="1200" spc="0" baseline="0">
                <a:solidFill>
                  <a:srgbClr val="00B0F0"/>
                </a:solidFill>
                <a:latin typeface="Arial" panose="020B0604020202020204" pitchFamily="34" charset="0"/>
                <a:cs typeface="Arial" panose="020B0604020202020204" pitchFamily="34" charset="0"/>
              </a:rPr>
              <a:t>Week-on-week share price percentage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W"/>
        </a:p>
      </c:txPr>
    </c:title>
    <c:autoTitleDeleted val="0"/>
    <c:plotArea>
      <c:layout>
        <c:manualLayout>
          <c:layoutTarget val="inner"/>
          <c:xMode val="edge"/>
          <c:yMode val="edge"/>
          <c:x val="1.9230918142924083E-3"/>
          <c:y val="9.0098040207548524E-2"/>
          <c:w val="0.83910404599054811"/>
          <c:h val="0.90330254755412753"/>
        </c:manualLayout>
      </c:layout>
      <c:barChart>
        <c:barDir val="bar"/>
        <c:grouping val="clustered"/>
        <c:varyColors val="0"/>
        <c:ser>
          <c:idx val="0"/>
          <c:order val="0"/>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DB1C-4A95-9984-9EB7E706E506}"/>
              </c:ext>
            </c:extLst>
          </c:dPt>
          <c:dPt>
            <c:idx val="1"/>
            <c:invertIfNegative val="0"/>
            <c:bubble3D val="0"/>
            <c:spPr>
              <a:solidFill>
                <a:srgbClr val="00B050"/>
              </a:solidFill>
              <a:ln>
                <a:noFill/>
              </a:ln>
              <a:effectLst/>
            </c:spPr>
            <c:extLst>
              <c:ext xmlns:c16="http://schemas.microsoft.com/office/drawing/2014/chart" uri="{C3380CC4-5D6E-409C-BE32-E72D297353CC}">
                <c16:uniqueId val="{00000003-DB1C-4A95-9984-9EB7E706E506}"/>
              </c:ext>
            </c:extLst>
          </c:dPt>
          <c:dPt>
            <c:idx val="9"/>
            <c:invertIfNegative val="0"/>
            <c:bubble3D val="0"/>
            <c:spPr>
              <a:solidFill>
                <a:srgbClr val="FF0000"/>
              </a:solidFill>
              <a:ln>
                <a:noFill/>
              </a:ln>
              <a:effectLst/>
            </c:spPr>
            <c:extLst>
              <c:ext xmlns:c16="http://schemas.microsoft.com/office/drawing/2014/chart" uri="{C3380CC4-5D6E-409C-BE32-E72D297353CC}">
                <c16:uniqueId val="{00000005-DB1C-4A95-9984-9EB7E706E506}"/>
              </c:ext>
            </c:extLst>
          </c:dPt>
          <c:dPt>
            <c:idx val="10"/>
            <c:invertIfNegative val="0"/>
            <c:bubble3D val="0"/>
            <c:spPr>
              <a:solidFill>
                <a:srgbClr val="FF0000"/>
              </a:solidFill>
              <a:ln>
                <a:noFill/>
              </a:ln>
              <a:effectLst/>
            </c:spPr>
            <c:extLst>
              <c:ext xmlns:c16="http://schemas.microsoft.com/office/drawing/2014/chart" uri="{C3380CC4-5D6E-409C-BE32-E72D297353CC}">
                <c16:uniqueId val="{00000007-DB1C-4A95-9984-9EB7E706E506}"/>
              </c:ext>
            </c:extLst>
          </c:dPt>
          <c:dPt>
            <c:idx val="11"/>
            <c:invertIfNegative val="0"/>
            <c:bubble3D val="0"/>
            <c:spPr>
              <a:solidFill>
                <a:srgbClr val="FF0000"/>
              </a:solidFill>
              <a:ln>
                <a:noFill/>
              </a:ln>
              <a:effectLst/>
            </c:spPr>
            <c:extLst>
              <c:ext xmlns:c16="http://schemas.microsoft.com/office/drawing/2014/chart" uri="{C3380CC4-5D6E-409C-BE32-E72D297353CC}">
                <c16:uniqueId val="{00000009-DB1C-4A95-9984-9EB7E706E506}"/>
              </c:ext>
            </c:extLst>
          </c:dPt>
          <c:dPt>
            <c:idx val="12"/>
            <c:invertIfNegative val="0"/>
            <c:bubble3D val="0"/>
            <c:spPr>
              <a:solidFill>
                <a:srgbClr val="FF0000"/>
              </a:solidFill>
              <a:ln>
                <a:noFill/>
              </a:ln>
              <a:effectLst/>
            </c:spPr>
            <c:extLst>
              <c:ext xmlns:c16="http://schemas.microsoft.com/office/drawing/2014/chart" uri="{C3380CC4-5D6E-409C-BE32-E72D297353CC}">
                <c16:uniqueId val="{0000000B-DB1C-4A95-9984-9EB7E706E506}"/>
              </c:ext>
            </c:extLst>
          </c:dPt>
          <c:dPt>
            <c:idx val="13"/>
            <c:invertIfNegative val="0"/>
            <c:bubble3D val="0"/>
            <c:spPr>
              <a:solidFill>
                <a:srgbClr val="FF0000"/>
              </a:solidFill>
              <a:ln>
                <a:noFill/>
              </a:ln>
              <a:effectLst/>
            </c:spPr>
            <c:extLst>
              <c:ext xmlns:c16="http://schemas.microsoft.com/office/drawing/2014/chart" uri="{C3380CC4-5D6E-409C-BE32-E72D297353CC}">
                <c16:uniqueId val="{0000000D-DB1C-4A95-9984-9EB7E706E506}"/>
              </c:ext>
            </c:extLst>
          </c:dPt>
          <c:dPt>
            <c:idx val="14"/>
            <c:invertIfNegative val="0"/>
            <c:bubble3D val="0"/>
            <c:spPr>
              <a:solidFill>
                <a:srgbClr val="FF0000"/>
              </a:solidFill>
              <a:ln>
                <a:noFill/>
              </a:ln>
              <a:effectLst/>
            </c:spPr>
            <c:extLst>
              <c:ext xmlns:c16="http://schemas.microsoft.com/office/drawing/2014/chart" uri="{C3380CC4-5D6E-409C-BE32-E72D297353CC}">
                <c16:uniqueId val="{0000000F-DB1C-4A95-9984-9EB7E706E506}"/>
              </c:ext>
            </c:extLst>
          </c:dPt>
          <c:dPt>
            <c:idx val="15"/>
            <c:invertIfNegative val="0"/>
            <c:bubble3D val="0"/>
            <c:spPr>
              <a:solidFill>
                <a:srgbClr val="FF0000"/>
              </a:solidFill>
              <a:ln>
                <a:noFill/>
              </a:ln>
              <a:effectLst/>
            </c:spPr>
            <c:extLst>
              <c:ext xmlns:c16="http://schemas.microsoft.com/office/drawing/2014/chart" uri="{C3380CC4-5D6E-409C-BE32-E72D297353CC}">
                <c16:uniqueId val="{00000011-DB1C-4A95-9984-9EB7E706E506}"/>
              </c:ext>
            </c:extLst>
          </c:dPt>
          <c:dLbls>
            <c:dLbl>
              <c:idx val="0"/>
              <c:tx>
                <c:rich>
                  <a:bodyPr/>
                  <a:lstStyle/>
                  <a:p>
                    <a:fld id="{947898AF-0CBA-458B-AF10-CB9C9CE1EAD3}" type="VALUE">
                      <a:rPr lang="en-US">
                        <a:solidFill>
                          <a:srgbClr val="00B050"/>
                        </a:solidFill>
                      </a:rPr>
                      <a:pPr/>
                      <a:t>[VALUE]</a:t>
                    </a:fld>
                    <a:endParaRPr lang="en-MW"/>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C-4A95-9984-9EB7E706E506}"/>
                </c:ext>
              </c:extLst>
            </c:dLbl>
            <c:dLbl>
              <c:idx val="1"/>
              <c:tx>
                <c:rich>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fld id="{7C002680-C44F-4889-A22B-512AD5CFED77}" type="VALUE">
                      <a:rPr lang="en-US">
                        <a:solidFill>
                          <a:srgbClr val="00B050"/>
                        </a:solidFill>
                      </a:rPr>
                      <a:pPr algn="ctr">
                        <a:defRPr lang="en-US" sz="1100">
                          <a:solidFill>
                            <a:srgbClr val="00B050"/>
                          </a:solidFill>
                          <a:latin typeface="Arial" panose="020B0604020202020204" pitchFamily="34" charset="0"/>
                          <a:cs typeface="Arial" panose="020B0604020202020204" pitchFamily="34" charset="0"/>
                        </a:defRPr>
                      </a:pPr>
                      <a:t>[VALUE]</a:t>
                    </a:fld>
                    <a:endParaRPr lang="en-MW"/>
                  </a:p>
                </c:rich>
              </c:tx>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1C-4A95-9984-9EB7E706E506}"/>
                </c:ext>
              </c:extLst>
            </c:dLbl>
            <c:dLbl>
              <c:idx val="2"/>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2-DB1C-4A95-9984-9EB7E706E506}"/>
                </c:ext>
              </c:extLst>
            </c:dLbl>
            <c:dLbl>
              <c:idx val="3"/>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3-DB1C-4A95-9984-9EB7E706E506}"/>
                </c:ext>
              </c:extLst>
            </c:dLbl>
            <c:dLbl>
              <c:idx val="4"/>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4-DB1C-4A95-9984-9EB7E706E506}"/>
                </c:ext>
              </c:extLst>
            </c:dLbl>
            <c:dLbl>
              <c:idx val="5"/>
              <c:numFmt formatCode="0.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5-DB1C-4A95-9984-9EB7E706E506}"/>
                </c:ext>
              </c:extLst>
            </c:dLbl>
            <c:dLbl>
              <c:idx val="6"/>
              <c:numFmt formatCode="0.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6-DB1C-4A95-9984-9EB7E706E506}"/>
                </c:ext>
              </c:extLst>
            </c:dLbl>
            <c:dLbl>
              <c:idx val="7"/>
              <c:numFmt formatCode="0.0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B05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7-DB1C-4A95-9984-9EB7E706E506}"/>
                </c:ext>
              </c:extLst>
            </c:dLbl>
            <c:dLbl>
              <c:idx val="8"/>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6="http://schemas.microsoft.com/office/drawing/2014/chart" uri="{C3380CC4-5D6E-409C-BE32-E72D297353CC}">
                  <c16:uniqueId val="{00000018-DB1C-4A95-9984-9EB7E706E506}"/>
                </c:ext>
              </c:extLst>
            </c:dLbl>
            <c:dLbl>
              <c:idx val="9"/>
              <c:layout>
                <c:manualLayout>
                  <c:x val="5.6131807632919361E-4"/>
                  <c:y val="-4.1498375408799866E-3"/>
                </c:manualLayout>
              </c:layout>
              <c:tx>
                <c:rich>
                  <a:bodyPr rot="0" spcFirstLastPara="1" vertOverflow="ellipsis" vert="horz" wrap="square" lIns="38100" tIns="19050" rIns="38100" bIns="19050" anchor="ctr" anchorCtr="0">
                    <a:spAutoFit/>
                  </a:bodyPr>
                  <a:lstStyle/>
                  <a:p>
                    <a:pPr algn="ctr" rtl="0">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fld id="{42D65F58-398A-471E-B37F-4559E4C95839}" type="VALUE">
                      <a: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rPr>
                      <a:pPr algn="ctr" rtl="0">
                        <a:defRPr lang="en-US" sz="1100">
                          <a:solidFill>
                            <a:sysClr val="windowText" lastClr="000000"/>
                          </a:solidFill>
                          <a:latin typeface="Arial" panose="020B0604020202020204" pitchFamily="34" charset="0"/>
                          <a:cs typeface="Arial" panose="020B0604020202020204" pitchFamily="34" charset="0"/>
                        </a:defRPr>
                      </a:pPr>
                      <a:t>[VALUE]</a:t>
                    </a:fld>
                    <a:endParaRPr lang="en-MW"/>
                  </a:p>
                </c:rich>
              </c:tx>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1C-4A95-9984-9EB7E706E506}"/>
                </c:ext>
              </c:extLst>
            </c:dLbl>
            <c:dLbl>
              <c:idx val="10"/>
              <c:layout>
                <c:manualLayout>
                  <c:x val="-2.088424552706926E-3"/>
                  <c:y val="-4.1553108838304643E-3"/>
                </c:manualLayout>
              </c:layout>
              <c:tx>
                <c:rich>
                  <a:bodyPr rot="0" spcFirstLastPara="1" vertOverflow="ellipsis" vert="horz" wrap="square" lIns="38100" tIns="19050" rIns="38100" bIns="19050" anchor="ctr" anchorCtr="0">
                    <a:spAutoFit/>
                  </a:bodyPr>
                  <a:lstStyle/>
                  <a:p>
                    <a:pPr algn="ctr" rtl="0">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fld id="{28CE95B9-6218-433C-9225-4744CC032629}" type="VALUE">
                      <a: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rPr>
                      <a:pPr algn="ctr" rtl="0">
                        <a:defRPr lang="en-US" sz="1100">
                          <a:solidFill>
                            <a:sysClr val="windowText" lastClr="000000"/>
                          </a:solidFill>
                          <a:latin typeface="Arial" panose="020B0604020202020204" pitchFamily="34" charset="0"/>
                          <a:cs typeface="Arial" panose="020B0604020202020204" pitchFamily="34" charset="0"/>
                        </a:defRPr>
                      </a:pPr>
                      <a:t>[VALUE]</a:t>
                    </a:fld>
                    <a:endParaRPr lang="en-MW"/>
                  </a:p>
                </c:rich>
              </c:tx>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1C-4A95-9984-9EB7E706E506}"/>
                </c:ext>
              </c:extLst>
            </c:dLbl>
            <c:dLbl>
              <c:idx val="11"/>
              <c:layout>
                <c:manualLayout>
                  <c:x val="-0.1041023917838434"/>
                  <c:y val="3.7493888277716661E-3"/>
                </c:manualLayout>
              </c:layout>
              <c:tx>
                <c:rich>
                  <a:bodyPr rot="0" spcFirstLastPara="1" vertOverflow="ellipsis" vert="horz" wrap="square" lIns="38100" tIns="19050" rIns="38100" bIns="19050" anchor="ctr" anchorCtr="0">
                    <a:spAutoFit/>
                  </a:bodyPr>
                  <a:lstStyle/>
                  <a:p>
                    <a:pPr algn="ctr" rtl="0">
                      <a:defRPr lang="en-US" sz="1100" b="0" i="0" u="none" strike="noStrike" kern="1200" baseline="0">
                        <a:solidFill>
                          <a:srgbClr val="FF0000"/>
                        </a:solidFill>
                        <a:latin typeface="Arial" panose="020B0604020202020204" pitchFamily="34" charset="0"/>
                        <a:ea typeface="+mn-ea"/>
                        <a:cs typeface="Arial" panose="020B0604020202020204" pitchFamily="34" charset="0"/>
                      </a:defRPr>
                    </a:pPr>
                    <a:fld id="{EBC22CBE-49DD-4293-ADBA-8635B9F3EA00}" type="VALUE">
                      <a:rPr lang="en-US" sz="1100" b="0" i="0" u="none" strike="noStrike" kern="1200" baseline="0">
                        <a:solidFill>
                          <a:srgbClr val="FF0000"/>
                        </a:solidFill>
                        <a:latin typeface="Arial" panose="020B0604020202020204" pitchFamily="34" charset="0"/>
                        <a:ea typeface="+mn-ea"/>
                        <a:cs typeface="Arial" panose="020B0604020202020204" pitchFamily="34" charset="0"/>
                      </a:rPr>
                      <a:pPr algn="ctr" rtl="0">
                        <a:defRPr lang="en-US" sz="1100">
                          <a:solidFill>
                            <a:srgbClr val="FF0000"/>
                          </a:solidFill>
                          <a:latin typeface="Arial" panose="020B0604020202020204" pitchFamily="34" charset="0"/>
                          <a:cs typeface="Arial" panose="020B0604020202020204" pitchFamily="34" charset="0"/>
                        </a:defRPr>
                      </a:pPr>
                      <a:t>[VALUE]</a:t>
                    </a:fld>
                    <a:endParaRPr lang="en-MW"/>
                  </a:p>
                </c:rich>
              </c:tx>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rgbClr val="FF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B1C-4A95-9984-9EB7E706E506}"/>
                </c:ext>
              </c:extLst>
            </c:dLbl>
            <c:dLbl>
              <c:idx val="12"/>
              <c:layout>
                <c:manualLayout>
                  <c:x val="-0.10916925144747726"/>
                  <c:y val="1.9863097420853198E-6"/>
                </c:manualLayout>
              </c:layout>
              <c:tx>
                <c:rich>
                  <a:bodyPr rot="0" spcFirstLastPara="1" vertOverflow="ellipsis" vert="horz" wrap="square" lIns="38100" tIns="19050" rIns="38100" bIns="19050" anchor="ctr" anchorCtr="0">
                    <a:spAutoFit/>
                  </a:bodyPr>
                  <a:lstStyle/>
                  <a:p>
                    <a:pPr algn="ctr" rtl="0">
                      <a:defRPr lang="en-US" sz="1100" b="0" i="0" u="none" strike="noStrike" kern="1200" baseline="0">
                        <a:solidFill>
                          <a:srgbClr val="FF0000"/>
                        </a:solidFill>
                        <a:latin typeface="Arial" panose="020B0604020202020204" pitchFamily="34" charset="0"/>
                        <a:ea typeface="+mn-ea"/>
                        <a:cs typeface="Arial" panose="020B0604020202020204" pitchFamily="34" charset="0"/>
                      </a:defRPr>
                    </a:pPr>
                    <a:fld id="{F38F9405-F26B-4D07-A9E0-55746F099596}" type="VALUE">
                      <a:rPr lang="en-US" sz="1100" b="0" i="0" u="none" strike="noStrike" kern="1200" baseline="0">
                        <a:solidFill>
                          <a:srgbClr val="FF0000"/>
                        </a:solidFill>
                        <a:latin typeface="Arial" panose="020B0604020202020204" pitchFamily="34" charset="0"/>
                        <a:ea typeface="+mn-ea"/>
                        <a:cs typeface="Arial" panose="020B0604020202020204" pitchFamily="34" charset="0"/>
                      </a:rPr>
                      <a:pPr algn="ctr" rtl="0">
                        <a:defRPr lang="en-US" sz="1100">
                          <a:solidFill>
                            <a:srgbClr val="FF0000"/>
                          </a:solidFill>
                          <a:latin typeface="Arial" panose="020B0604020202020204" pitchFamily="34" charset="0"/>
                          <a:cs typeface="Arial" panose="020B0604020202020204" pitchFamily="34" charset="0"/>
                        </a:defRPr>
                      </a:pPr>
                      <a:t>[VALUE]</a:t>
                    </a:fld>
                    <a:endParaRPr lang="en-MW"/>
                  </a:p>
                </c:rich>
              </c:tx>
              <c:numFmt formatCode="0.0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rgbClr val="FF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B1C-4A95-9984-9EB7E706E506}"/>
                </c:ext>
              </c:extLst>
            </c:dLbl>
            <c:dLbl>
              <c:idx val="13"/>
              <c:layout>
                <c:manualLayout>
                  <c:x val="-0.10583471188309898"/>
                  <c:y val="1.8092225889255592E-3"/>
                </c:manualLayout>
              </c:layout>
              <c:tx>
                <c:rich>
                  <a:bodyPr/>
                  <a:lstStyle/>
                  <a:p>
                    <a:fld id="{D7269870-424A-43B2-9FFD-FAF44D7B5DED}" type="VALUE">
                      <a:rPr lang="en-US">
                        <a:solidFill>
                          <a:srgbClr val="FF0000"/>
                        </a:solidFill>
                      </a:rPr>
                      <a:pPr/>
                      <a:t>[VALUE]</a:t>
                    </a:fld>
                    <a:endParaRPr lang="en-MW"/>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B1C-4A95-9984-9EB7E706E506}"/>
                </c:ext>
              </c:extLst>
            </c:dLbl>
            <c:dLbl>
              <c:idx val="14"/>
              <c:layout>
                <c:manualLayout>
                  <c:x val="-0.10972842569616763"/>
                  <c:y val="5.7187385405208608E-3"/>
                </c:manualLayout>
              </c:layout>
              <c:tx>
                <c:rich>
                  <a:bodyPr/>
                  <a:lstStyle/>
                  <a:p>
                    <a:fld id="{26662ACB-C15D-4A2B-99BB-83F1F07C0BED}" type="VALUE">
                      <a:rPr lang="en-US">
                        <a:solidFill>
                          <a:srgbClr val="FF0000"/>
                        </a:solidFill>
                      </a:rPr>
                      <a:pPr/>
                      <a:t>[VALUE]</a:t>
                    </a:fld>
                    <a:endParaRPr lang="en-MW"/>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B1C-4A95-9984-9EB7E706E506}"/>
                </c:ext>
              </c:extLst>
            </c:dLbl>
            <c:dLbl>
              <c:idx val="15"/>
              <c:layout>
                <c:manualLayout>
                  <c:x val="-0.14776726633581472"/>
                  <c:y val="-9.9315487104265987E-5"/>
                </c:manualLayout>
              </c:layout>
              <c:tx>
                <c:rich>
                  <a:bodyPr/>
                  <a:lstStyle/>
                  <a:p>
                    <a:fld id="{7FE95091-DB32-4D5B-813C-7331D808D33D}" type="VALUE">
                      <a:rPr lang="en-US">
                        <a:solidFill>
                          <a:srgbClr val="FF0000"/>
                        </a:solidFill>
                      </a:rPr>
                      <a:pPr/>
                      <a:t>[VALUE]</a:t>
                    </a:fld>
                    <a:endParaRPr lang="en-MW"/>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B1C-4A95-9984-9EB7E706E506}"/>
                </c:ext>
              </c:extLst>
            </c:dLbl>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'[OfflineEconomicDatabase_V2.7l.xlsx]Financial Graphs Collection'!$AB$11:$AB$26</c:f>
              <c:strCache>
                <c:ptCount val="16"/>
                <c:pt idx="0">
                  <c:v>FMBCH</c:v>
                </c:pt>
                <c:pt idx="1">
                  <c:v>NBS</c:v>
                </c:pt>
                <c:pt idx="2">
                  <c:v>AIRTEL</c:v>
                </c:pt>
                <c:pt idx="3">
                  <c:v>NITL</c:v>
                </c:pt>
                <c:pt idx="4">
                  <c:v>SUNBIRD</c:v>
                </c:pt>
                <c:pt idx="5">
                  <c:v>NBM</c:v>
                </c:pt>
                <c:pt idx="6">
                  <c:v>ILLOVO</c:v>
                </c:pt>
                <c:pt idx="7">
                  <c:v>PCL</c:v>
                </c:pt>
                <c:pt idx="8">
                  <c:v>BHL</c:v>
                </c:pt>
                <c:pt idx="9">
                  <c:v>OMU</c:v>
                </c:pt>
                <c:pt idx="10">
                  <c:v>STANDARD</c:v>
                </c:pt>
                <c:pt idx="11">
                  <c:v>NICO</c:v>
                </c:pt>
                <c:pt idx="12">
                  <c:v>MPICO</c:v>
                </c:pt>
                <c:pt idx="13">
                  <c:v>ICON</c:v>
                </c:pt>
                <c:pt idx="14">
                  <c:v>FDHB</c:v>
                </c:pt>
                <c:pt idx="15">
                  <c:v>TNM</c:v>
                </c:pt>
              </c:strCache>
            </c:strRef>
          </c:cat>
          <c:val>
            <c:numRef>
              <c:f>'[OfflineEconomicDatabase_V2.7l.xlsx]Financial Graphs Collection'!$AC$11:$AC$26</c:f>
              <c:numCache>
                <c:formatCode>0.00%</c:formatCode>
                <c:ptCount val="16"/>
                <c:pt idx="0">
                  <c:v>5.0653983353150522E-3</c:v>
                </c:pt>
                <c:pt idx="1">
                  <c:v>1.4809652408744878E-3</c:v>
                </c:pt>
                <c:pt idx="2">
                  <c:v>3.6310820624541051E-4</c:v>
                </c:pt>
                <c:pt idx="3">
                  <c:v>2.9175074761123021E-4</c:v>
                </c:pt>
                <c:pt idx="4">
                  <c:v>1.0256410256426207E-4</c:v>
                </c:pt>
                <c:pt idx="5">
                  <c:v>5.2340824415519904E-5</c:v>
                </c:pt>
                <c:pt idx="6">
                  <c:v>7.4074074074559348E-6</c:v>
                </c:pt>
                <c:pt idx="7">
                  <c:v>3.9889267393622418E-6</c:v>
                </c:pt>
                <c:pt idx="8" formatCode="0.00000%">
                  <c:v>0</c:v>
                </c:pt>
                <c:pt idx="9">
                  <c:v>0</c:v>
                </c:pt>
                <c:pt idx="10" formatCode="0.00000%">
                  <c:v>0</c:v>
                </c:pt>
                <c:pt idx="11">
                  <c:v>-5.0632911392404223E-3</c:v>
                </c:pt>
                <c:pt idx="12">
                  <c:v>-5.3440213760854727E-3</c:v>
                </c:pt>
                <c:pt idx="13">
                  <c:v>-5.8823529411765607E-3</c:v>
                </c:pt>
                <c:pt idx="14">
                  <c:v>-1.2458219386204727E-2</c:v>
                </c:pt>
                <c:pt idx="15">
                  <c:v>-4.7619047619047672E-2</c:v>
                </c:pt>
              </c:numCache>
            </c:numRef>
          </c:val>
          <c:extLst>
            <c:ext xmlns:c16="http://schemas.microsoft.com/office/drawing/2014/chart" uri="{C3380CC4-5D6E-409C-BE32-E72D297353CC}">
              <c16:uniqueId val="{00000019-DB1C-4A95-9984-9EB7E706E506}"/>
            </c:ext>
          </c:extLst>
        </c:ser>
        <c:dLbls>
          <c:dLblPos val="outEnd"/>
          <c:showLegendKey val="0"/>
          <c:showVal val="1"/>
          <c:showCatName val="0"/>
          <c:showSerName val="0"/>
          <c:showPercent val="0"/>
          <c:showBubbleSize val="0"/>
        </c:dLbls>
        <c:gapWidth val="182"/>
        <c:axId val="606317392"/>
        <c:axId val="606316912"/>
      </c:barChart>
      <c:catAx>
        <c:axId val="606317392"/>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606316912"/>
        <c:crosses val="autoZero"/>
        <c:auto val="1"/>
        <c:lblAlgn val="ctr"/>
        <c:lblOffset val="100"/>
        <c:noMultiLvlLbl val="0"/>
      </c:catAx>
      <c:valAx>
        <c:axId val="606316912"/>
        <c:scaling>
          <c:orientation val="minMax"/>
          <c:max val="0.60000000000000009"/>
          <c:min val="-0.22000000000000003"/>
        </c:scaling>
        <c:delete val="1"/>
        <c:axPos val="t"/>
        <c:numFmt formatCode="0.00%" sourceLinked="1"/>
        <c:majorTickMark val="out"/>
        <c:minorTickMark val="none"/>
        <c:tickLblPos val="nextTo"/>
        <c:crossAx val="60631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70C0"/>
      </a:solidFill>
      <a:round/>
    </a:ln>
    <a:effectLst/>
  </c:spPr>
  <c:txPr>
    <a:bodyPr/>
    <a:lstStyle/>
    <a:p>
      <a:pPr>
        <a:defRPr/>
      </a:pPr>
      <a:endParaRPr lang="en-M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00B0F0"/>
                </a:solidFill>
                <a:latin typeface="Arial" panose="020B0604020202020204" pitchFamily="34" charset="0"/>
                <a:cs typeface="Arial" panose="020B0604020202020204" pitchFamily="34" charset="0"/>
              </a:rPr>
              <a:t>Treasury Bills auction (MK'billion)</a:t>
            </a:r>
          </a:p>
        </c:rich>
      </c:tx>
      <c:overlay val="0"/>
      <c:spPr>
        <a:noFill/>
        <a:ln>
          <a:noFill/>
        </a:ln>
        <a:effectLst/>
      </c:spPr>
    </c:title>
    <c:autoTitleDeleted val="0"/>
    <c:plotArea>
      <c:layout>
        <c:manualLayout>
          <c:layoutTarget val="inner"/>
          <c:xMode val="edge"/>
          <c:yMode val="edge"/>
          <c:x val="0.19895893013373328"/>
          <c:y val="0.19240502291804981"/>
          <c:w val="0.73754900637420318"/>
          <c:h val="0.62016259603044777"/>
        </c:manualLayout>
      </c:layout>
      <c:barChart>
        <c:barDir val="bar"/>
        <c:grouping val="clustered"/>
        <c:varyColors val="0"/>
        <c:ser>
          <c:idx val="2"/>
          <c:order val="0"/>
          <c:tx>
            <c:strRef>
              <c:f>'[OfflineEconomicDatabase_V2.7l.xlsx]Financial Graphs Collection'!$D$15</c:f>
              <c:strCache>
                <c:ptCount val="1"/>
                <c:pt idx="0">
                  <c:v>Awarded</c:v>
                </c:pt>
              </c:strCache>
            </c:strRef>
          </c:tx>
          <c:spPr>
            <a:solidFill>
              <a:srgbClr val="0070C0"/>
            </a:solidFill>
            <a:ln>
              <a:solidFill>
                <a:schemeClr val="bg1"/>
              </a:solidFill>
            </a:ln>
          </c:spPr>
          <c:invertIfNegative val="0"/>
          <c:dLbls>
            <c:spPr>
              <a:noFill/>
              <a:ln>
                <a:noFill/>
              </a:ln>
              <a:effectLst/>
            </c:spPr>
            <c:txPr>
              <a:bodyPr wrap="square" lIns="38100" tIns="19050" rIns="38100" bIns="19050" anchor="ctr">
                <a:spAutoFit/>
              </a:bodyPr>
              <a:lstStyle/>
              <a:p>
                <a:pPr>
                  <a:defRPr b="1"/>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'[OfflineEconomicDatabase_V2.7l.xlsx]Financial Graphs Collection'!$C$16:$C$26</c:f>
              <c:strCache>
                <c:ptCount val="1"/>
                <c:pt idx="0">
                  <c:v>5-yr TN</c:v>
                </c:pt>
              </c:strCache>
              <c:extLst/>
            </c:strRef>
          </c:cat>
          <c:val>
            <c:numRef>
              <c:f>'[OfflineEconomicDatabase_V2.7l.xlsx]Financial Graphs Collection'!$D$16:$D$26</c:f>
              <c:numCache>
                <c:formatCode>0.00</c:formatCode>
                <c:ptCount val="1"/>
                <c:pt idx="0">
                  <c:v>5.52</c:v>
                </c:pt>
              </c:numCache>
              <c:extLst/>
            </c:numRef>
          </c:val>
          <c:extLst>
            <c:ext xmlns:c16="http://schemas.microsoft.com/office/drawing/2014/chart" uri="{C3380CC4-5D6E-409C-BE32-E72D297353CC}">
              <c16:uniqueId val="{00000000-D840-472F-B480-31C2E271D3BB}"/>
            </c:ext>
          </c:extLst>
        </c:ser>
        <c:ser>
          <c:idx val="3"/>
          <c:order val="1"/>
          <c:tx>
            <c:strRef>
              <c:f>'[OfflineEconomicDatabase_V2.7l.xlsx]Financial Graphs Collection'!$E$15</c:f>
              <c:strCache>
                <c:ptCount val="1"/>
                <c:pt idx="0">
                  <c:v>Applied</c:v>
                </c:pt>
              </c:strCache>
            </c:strRef>
          </c:tx>
          <c:spPr>
            <a:solidFill>
              <a:schemeClr val="bg1">
                <a:lumMod val="50000"/>
              </a:schemeClr>
            </a:solidFill>
            <a:ln>
              <a:solidFill>
                <a:schemeClr val="bg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'[OfflineEconomicDatabase_V2.7l.xlsx]Financial Graphs Collection'!$C$16:$C$26</c:f>
              <c:strCache>
                <c:ptCount val="1"/>
                <c:pt idx="0">
                  <c:v>5-yr TN</c:v>
                </c:pt>
              </c:strCache>
              <c:extLst/>
            </c:strRef>
          </c:cat>
          <c:val>
            <c:numRef>
              <c:f>'[OfflineEconomicDatabase_V2.7l.xlsx]Financial Graphs Collection'!$E$16:$E$26</c:f>
              <c:numCache>
                <c:formatCode>0.00</c:formatCode>
                <c:ptCount val="1"/>
                <c:pt idx="0">
                  <c:v>5.52</c:v>
                </c:pt>
              </c:numCache>
              <c:extLst/>
            </c:numRef>
          </c:val>
          <c:extLst>
            <c:ext xmlns:c16="http://schemas.microsoft.com/office/drawing/2014/chart" uri="{C3380CC4-5D6E-409C-BE32-E72D297353CC}">
              <c16:uniqueId val="{00000001-D840-472F-B480-31C2E271D3BB}"/>
            </c:ext>
          </c:extLst>
        </c:ser>
        <c:dLbls>
          <c:dLblPos val="outEnd"/>
          <c:showLegendKey val="0"/>
          <c:showVal val="1"/>
          <c:showCatName val="0"/>
          <c:showSerName val="0"/>
          <c:showPercent val="0"/>
          <c:showBubbleSize val="0"/>
        </c:dLbls>
        <c:gapWidth val="182"/>
        <c:axId val="939859120"/>
        <c:axId val="939857320"/>
        <c:extLst>
          <c:ext xmlns:c15="http://schemas.microsoft.com/office/drawing/2012/chart" uri="{02D57815-91ED-43cb-92C2-25804820EDAC}">
            <c15:filteredBarSeries>
              <c15:ser>
                <c:idx val="0"/>
                <c:order val="2"/>
                <c:tx>
                  <c:strRef>
                    <c:extLst>
                      <c:ext uri="{02D57815-91ED-43cb-92C2-25804820EDAC}">
                        <c15:formulaRef>
                          <c15:sqref>'[OfflineEconomicDatabase_V2.7l.xlsx]Financial Graphs Collection'!$D$15</c15:sqref>
                        </c15:formulaRef>
                      </c:ext>
                    </c:extLst>
                    <c:strCache>
                      <c:ptCount val="1"/>
                      <c:pt idx="0">
                        <c:v>Awarded</c:v>
                      </c:pt>
                    </c:strCache>
                  </c:strRef>
                </c:tx>
                <c:spPr>
                  <a:solidFill>
                    <a:srgbClr val="0070C0"/>
                  </a:solidFill>
                  <a:ln>
                    <a:solidFill>
                      <a:schemeClr val="bg1"/>
                    </a:solidFill>
                  </a:ln>
                  <a:effectLst/>
                </c:spPr>
                <c:invertIfNegative val="0"/>
                <c:dLbls>
                  <c:numFmt formatCode="_(* #,##0.00_);_(* \(#,##0.00\);_(* &quot;-&quot;??_);_(@_)"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mc:AlternateContent xmlns:mc="http://schemas.openxmlformats.org/markup-compatibility/2006">
                    <mc:Choice xmlns:c16ac="http://schemas.microsoft.com/office/drawing/2014/chart/ac" Requires="c16ac">
                      <c16ac:multiLvlStrLit>
                        <c:ptCount val="0"/>
                      </c16ac:multiLvlStrLit>
                    </mc:Choice>
                    <mc:Fallback>
                      <c:strLit/>
                    </mc:Fallback>
                  </mc:AlternateContent>
                </c:cat>
                <c:val>
                  <c:numLit>
                    <c:ptCount val="0"/>
                  </c:numLit>
                </c:val>
                <c:extLst>
                  <c:ext xmlns:c16="http://schemas.microsoft.com/office/drawing/2014/chart" uri="{C3380CC4-5D6E-409C-BE32-E72D297353CC}">
                    <c16:uniqueId val="{00000002-D840-472F-B480-31C2E271D3BB}"/>
                  </c:ext>
                </c:extLst>
              </c15:ser>
            </c15:filteredBarSeries>
            <c15:filteredBarSeries>
              <c15:ser>
                <c:idx val="1"/>
                <c:order val="3"/>
                <c:tx>
                  <c:strRef>
                    <c:extLst xmlns:c15="http://schemas.microsoft.com/office/drawing/2012/chart">
                      <c:ext xmlns:c15="http://schemas.microsoft.com/office/drawing/2012/chart" uri="{02D57815-91ED-43cb-92C2-25804820EDAC}">
                        <c15:formulaRef>
                          <c15:sqref>'[OfflineEconomicDatabase_V2.7l.xlsx]Financial Graphs Collection'!$E$15</c15:sqref>
                        </c15:formulaRef>
                      </c:ext>
                    </c:extLst>
                    <c:strCache>
                      <c:ptCount val="1"/>
                      <c:pt idx="0">
                        <c:v>Applied</c:v>
                      </c:pt>
                    </c:strCache>
                  </c:strRef>
                </c:tx>
                <c:spPr>
                  <a:solidFill>
                    <a:schemeClr val="bg1">
                      <a:lumMod val="50000"/>
                    </a:schemeClr>
                  </a:solidFill>
                  <a:ln>
                    <a:solidFill>
                      <a:schemeClr val="bg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mc:AlternateContent xmlns:mc="http://schemas.openxmlformats.org/markup-compatibility/2006">
                    <mc:Choice xmlns:c16ac="http://schemas.microsoft.com/office/drawing/2014/chart/ac" Requires="c16ac">
                      <c16ac:multiLvlStrLit>
                        <c:ptCount val="0"/>
                      </c16ac:multiLvlStrLit>
                    </mc:Choice>
                    <mc:Fallback>
                      <c:strLit/>
                    </mc:Fallback>
                  </mc:AlternateContent>
                </c:cat>
                <c:val>
                  <c:numLit>
                    <c:ptCount val="0"/>
                  </c:numLit>
                </c:val>
                <c:extLst xmlns:c15="http://schemas.microsoft.com/office/drawing/2012/chart">
                  <c:ext xmlns:c16="http://schemas.microsoft.com/office/drawing/2014/chart" uri="{C3380CC4-5D6E-409C-BE32-E72D297353CC}">
                    <c16:uniqueId val="{00000003-D840-472F-B480-31C2E271D3BB}"/>
                  </c:ext>
                </c:extLst>
              </c15:ser>
            </c15:filteredBarSeries>
          </c:ext>
        </c:extLst>
      </c:barChart>
      <c:catAx>
        <c:axId val="939859120"/>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939857320"/>
        <c:crosses val="autoZero"/>
        <c:auto val="1"/>
        <c:lblAlgn val="ctr"/>
        <c:lblOffset val="100"/>
        <c:noMultiLvlLbl val="0"/>
      </c:catAx>
      <c:valAx>
        <c:axId val="939857320"/>
        <c:scaling>
          <c:orientation val="minMax"/>
        </c:scaling>
        <c:delete val="1"/>
        <c:axPos val="b"/>
        <c:numFmt formatCode="0.00" sourceLinked="1"/>
        <c:majorTickMark val="none"/>
        <c:minorTickMark val="none"/>
        <c:tickLblPos val="nextTo"/>
        <c:crossAx val="939859120"/>
        <c:crosses val="autoZero"/>
        <c:crossBetween val="between"/>
      </c:valAx>
    </c:plotArea>
    <c:legend>
      <c:legendPos val="b"/>
      <c:legendEntry>
        <c:idx val="1"/>
        <c:txPr>
          <a:bodyPr rot="0" spcFirstLastPara="1" vertOverflow="ellipsis" vert="horz" wrap="square" anchor="ctr" anchorCtr="1"/>
          <a:lstStyle/>
          <a:p>
            <a:pPr>
              <a:defRPr lang="en-US"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Entry>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
    <c:plotVisOnly val="1"/>
    <c:dispBlanksAs val="gap"/>
    <c:showDLblsOverMax val="0"/>
    <c:extLst/>
  </c:chart>
  <c:spPr>
    <a:solidFill>
      <a:schemeClr val="bg1"/>
    </a:solidFill>
    <a:ln w="9525" cap="flat" cmpd="sng" algn="ctr">
      <a:solidFill>
        <a:srgbClr val="0070C0"/>
      </a:solidFill>
      <a:round/>
    </a:ln>
    <a:effectLst/>
  </c:spPr>
  <c:txPr>
    <a:bodyPr/>
    <a:lstStyle/>
    <a:p>
      <a:pPr>
        <a:defRPr/>
      </a:pPr>
      <a:endParaRPr lang="en-M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B0F0"/>
                </a:solidFill>
                <a:latin typeface="Arial" panose="020B0604020202020204" pitchFamily="34" charset="0"/>
                <a:ea typeface="+mn-ea"/>
                <a:cs typeface="Arial" panose="020B0604020202020204" pitchFamily="34" charset="0"/>
              </a:defRPr>
            </a:pPr>
            <a:r>
              <a:rPr lang="en-US" sz="1200" b="1">
                <a:solidFill>
                  <a:srgbClr val="00B0F0"/>
                </a:solidFill>
              </a:rPr>
              <a:t>Government securities yield curve</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B0F0"/>
              </a:solidFill>
              <a:latin typeface="Arial" panose="020B0604020202020204" pitchFamily="34" charset="0"/>
              <a:ea typeface="+mn-ea"/>
              <a:cs typeface="Arial" panose="020B0604020202020204" pitchFamily="34" charset="0"/>
            </a:defRPr>
          </a:pPr>
          <a:endParaRPr lang="en-MW"/>
        </a:p>
      </c:txPr>
    </c:title>
    <c:autoTitleDeleted val="0"/>
    <c:plotArea>
      <c:layout>
        <c:manualLayout>
          <c:layoutTarget val="inner"/>
          <c:xMode val="edge"/>
          <c:yMode val="edge"/>
          <c:x val="1.0676719074406576E-2"/>
          <c:y val="0.13541460418228957"/>
          <c:w val="0.98289621709562147"/>
          <c:h val="0.61286888913487125"/>
        </c:manualLayout>
      </c:layout>
      <c:lineChart>
        <c:grouping val="standard"/>
        <c:varyColors val="0"/>
        <c:ser>
          <c:idx val="0"/>
          <c:order val="0"/>
          <c:tx>
            <c:strRef>
              <c:f>'[OfflineEconomicDatabase_V2.7l.xlsx]Financial Graphs Collection'!$D$30</c:f>
              <c:strCache>
                <c:ptCount val="1"/>
                <c:pt idx="0">
                  <c:v>Week ending 2 February 2024</c:v>
                </c:pt>
              </c:strCache>
            </c:strRef>
          </c:tx>
          <c:spPr>
            <a:ln w="28575" cap="rnd">
              <a:solidFill>
                <a:srgbClr val="0070C0"/>
              </a:solidFill>
              <a:round/>
            </a:ln>
            <a:effectLst/>
          </c:spPr>
          <c:marker>
            <c:symbol val="none"/>
          </c:marker>
          <c:dLbls>
            <c:dLbl>
              <c:idx val="0"/>
              <c:layout>
                <c:manualLayout>
                  <c:x val="-5.3323653693567959E-2"/>
                  <c:y val="-7.3673760833402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9-4EC7-907C-757880A94E7C}"/>
                </c:ext>
              </c:extLst>
            </c:dLbl>
            <c:dLbl>
              <c:idx val="1"/>
              <c:layout>
                <c:manualLayout>
                  <c:x val="-4.8761666413490203E-2"/>
                  <c:y val="-6.0321334416348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9-4EC7-907C-757880A94E7C}"/>
                </c:ext>
              </c:extLst>
            </c:dLbl>
            <c:dLbl>
              <c:idx val="2"/>
              <c:layout>
                <c:manualLayout>
                  <c:x val="-4.8997643714927396E-2"/>
                  <c:y val="-5.9740980544698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29-4EC7-907C-757880A94E7C}"/>
                </c:ext>
              </c:extLst>
            </c:dLbl>
            <c:dLbl>
              <c:idx val="3"/>
              <c:layout>
                <c:manualLayout>
                  <c:x val="-5.7953956522685632E-2"/>
                  <c:y val="-5.9053832206404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29-4EC7-907C-757880A94E7C}"/>
                </c:ext>
              </c:extLst>
            </c:dLbl>
            <c:dLbl>
              <c:idx val="4"/>
              <c:layout>
                <c:manualLayout>
                  <c:x val="-5.9245577440185104E-2"/>
                  <c:y val="-5.3246006120804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29-4EC7-907C-757880A94E7C}"/>
                </c:ext>
              </c:extLst>
            </c:dLbl>
            <c:dLbl>
              <c:idx val="5"/>
              <c:layout>
                <c:manualLayout>
                  <c:x val="-4.9650249646424935E-2"/>
                  <c:y val="-4.3998930496290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29-4EC7-907C-757880A94E7C}"/>
                </c:ext>
              </c:extLst>
            </c:dLbl>
            <c:dLbl>
              <c:idx val="6"/>
              <c:layout>
                <c:manualLayout>
                  <c:x val="-5.0296120242101644E-2"/>
                  <c:y val="-4.7851326511999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29-4EC7-907C-757880A94E7C}"/>
                </c:ext>
              </c:extLst>
            </c:dLbl>
            <c:dLbl>
              <c:idx val="7"/>
              <c:layout>
                <c:manualLayout>
                  <c:x val="-4.4854449994281093E-2"/>
                  <c:y val="-4.0136010938247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29-4EC7-907C-757880A94E7C}"/>
                </c:ext>
              </c:extLst>
            </c:dLbl>
            <c:spPr>
              <a:noFill/>
              <a:ln>
                <a:noFill/>
              </a:ln>
              <a:effectLst/>
            </c:spPr>
            <c:txPr>
              <a:bodyPr rot="0" spcFirstLastPara="1" vertOverflow="ellipsis" vert="horz" wrap="square" anchor="ctr" anchorCtr="1"/>
              <a:lstStyle/>
              <a:p>
                <a:pPr>
                  <a:defRPr sz="1100" b="1" i="0" u="none" strike="noStrike" kern="1200" baseline="0">
                    <a:solidFill>
                      <a:srgbClr val="0070C0"/>
                    </a:solidFill>
                    <a:latin typeface="Arial" panose="020B0604020202020204" pitchFamily="34" charset="0"/>
                    <a:ea typeface="+mn-ea"/>
                    <a:cs typeface="Arial" panose="020B0604020202020204" pitchFamily="34" charset="0"/>
                  </a:defRPr>
                </a:pPr>
                <a:endParaRPr lang="en-M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'[OfflineEconomicDatabase_V2.7l.xlsx]Financial Graphs Collection'!$C$31:$C$38</c:f>
              <c:strCache>
                <c:ptCount val="8"/>
                <c:pt idx="0">
                  <c:v>91-days TB</c:v>
                </c:pt>
                <c:pt idx="1">
                  <c:v>182-days TB</c:v>
                </c:pt>
                <c:pt idx="2">
                  <c:v>364-days TB</c:v>
                </c:pt>
                <c:pt idx="3">
                  <c:v>2-Yr TN</c:v>
                </c:pt>
                <c:pt idx="4">
                  <c:v>3-Yr TN</c:v>
                </c:pt>
                <c:pt idx="5">
                  <c:v>5-Yr TN</c:v>
                </c:pt>
                <c:pt idx="6">
                  <c:v>7-Yr TN</c:v>
                </c:pt>
                <c:pt idx="7">
                  <c:v>10-Yr TN</c:v>
                </c:pt>
              </c:strCache>
            </c:strRef>
          </c:cat>
          <c:val>
            <c:numRef>
              <c:f>'[OfflineEconomicDatabase_V2.7l.xlsx]Financial Graphs Collection'!$D$31:$D$38</c:f>
              <c:numCache>
                <c:formatCode>0.00%</c:formatCode>
                <c:ptCount val="8"/>
                <c:pt idx="0">
                  <c:v>0.14699999999999999</c:v>
                </c:pt>
                <c:pt idx="1">
                  <c:v>0.18</c:v>
                </c:pt>
                <c:pt idx="2">
                  <c:v>0.24</c:v>
                </c:pt>
                <c:pt idx="3">
                  <c:v>0.26750000000000002</c:v>
                </c:pt>
                <c:pt idx="4">
                  <c:v>0.28000000000000003</c:v>
                </c:pt>
                <c:pt idx="5">
                  <c:v>0.3</c:v>
                </c:pt>
                <c:pt idx="6">
                  <c:v>0.32</c:v>
                </c:pt>
                <c:pt idx="7">
                  <c:v>0.32999099999999998</c:v>
                </c:pt>
              </c:numCache>
            </c:numRef>
          </c:val>
          <c:smooth val="0"/>
          <c:extLst>
            <c:ext xmlns:c16="http://schemas.microsoft.com/office/drawing/2014/chart" uri="{C3380CC4-5D6E-409C-BE32-E72D297353CC}">
              <c16:uniqueId val="{00000008-4829-4EC7-907C-757880A94E7C}"/>
            </c:ext>
          </c:extLst>
        </c:ser>
        <c:ser>
          <c:idx val="1"/>
          <c:order val="1"/>
          <c:tx>
            <c:strRef>
              <c:f>'[OfflineEconomicDatabase_V2.7l.xlsx]Financial Graphs Collection'!$E$30</c:f>
              <c:strCache>
                <c:ptCount val="1"/>
                <c:pt idx="0">
                  <c:v>Week ending 3 February 2023</c:v>
                </c:pt>
              </c:strCache>
              <c:extLst xmlns:c15="http://schemas.microsoft.com/office/drawing/2012/chart"/>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Collection'!$C$31:$C$38</c:f>
              <c:strCache>
                <c:ptCount val="8"/>
                <c:pt idx="0">
                  <c:v>91-days TB</c:v>
                </c:pt>
                <c:pt idx="1">
                  <c:v>182-days TB</c:v>
                </c:pt>
                <c:pt idx="2">
                  <c:v>364-days TB</c:v>
                </c:pt>
                <c:pt idx="3">
                  <c:v>2-Yr TN</c:v>
                </c:pt>
                <c:pt idx="4">
                  <c:v>3-Yr TN</c:v>
                </c:pt>
                <c:pt idx="5">
                  <c:v>5-Yr TN</c:v>
                </c:pt>
                <c:pt idx="6">
                  <c:v>7-Yr TN</c:v>
                </c:pt>
                <c:pt idx="7">
                  <c:v>10-Yr TN</c:v>
                </c:pt>
              </c:strCache>
              <c:extLst xmlns:c15="http://schemas.microsoft.com/office/drawing/2012/chart"/>
            </c:strRef>
          </c:cat>
          <c:val>
            <c:numRef>
              <c:f>'[OfflineEconomicDatabase_V2.7l.xlsx]Financial Graphs Collection'!$E$31:$E$38</c:f>
              <c:numCache>
                <c:formatCode>0.00%</c:formatCode>
                <c:ptCount val="8"/>
                <c:pt idx="0">
                  <c:v>0.13</c:v>
                </c:pt>
                <c:pt idx="1">
                  <c:v>0.17499999999999999</c:v>
                </c:pt>
                <c:pt idx="2">
                  <c:v>0.19500000000000001</c:v>
                </c:pt>
                <c:pt idx="3">
                  <c:v>0.22750000000000001</c:v>
                </c:pt>
                <c:pt idx="4">
                  <c:v>0.24</c:v>
                </c:pt>
                <c:pt idx="5">
                  <c:v>0.26190000000000002</c:v>
                </c:pt>
                <c:pt idx="6">
                  <c:v>0.27500000000000002</c:v>
                </c:pt>
                <c:pt idx="7">
                  <c:v>0.28499999999999998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829-4EC7-907C-757880A94E7C}"/>
            </c:ext>
          </c:extLst>
        </c:ser>
        <c:dLbls>
          <c:dLblPos val="b"/>
          <c:showLegendKey val="0"/>
          <c:showVal val="1"/>
          <c:showCatName val="0"/>
          <c:showSerName val="0"/>
          <c:showPercent val="0"/>
          <c:showBubbleSize val="0"/>
        </c:dLbls>
        <c:smooth val="0"/>
        <c:axId val="1548452847"/>
        <c:axId val="1548456591"/>
        <c:extLst/>
      </c:lineChart>
      <c:catAx>
        <c:axId val="1548452847"/>
        <c:scaling>
          <c:orientation val="minMax"/>
        </c:scaling>
        <c:delete val="0"/>
        <c:axPos val="b"/>
        <c:majorGridlines>
          <c:spPr>
            <a:ln w="9525" cap="flat" cmpd="sng" algn="ctr">
              <a:solidFill>
                <a:schemeClr val="accent1"/>
              </a:solidFill>
              <a:round/>
            </a:ln>
            <a:effectLst/>
          </c:spPr>
        </c:majorGridlines>
        <c:numFmt formatCode="General" sourceLinked="1"/>
        <c:majorTickMark val="none"/>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1548456591"/>
        <c:crosses val="autoZero"/>
        <c:auto val="1"/>
        <c:lblAlgn val="ctr"/>
        <c:lblOffset val="100"/>
        <c:noMultiLvlLbl val="0"/>
      </c:catAx>
      <c:valAx>
        <c:axId val="1548456591"/>
        <c:scaling>
          <c:orientation val="minMax"/>
          <c:max val="0.5"/>
        </c:scaling>
        <c:delete val="1"/>
        <c:axPos val="l"/>
        <c:numFmt formatCode="0.00%" sourceLinked="1"/>
        <c:majorTickMark val="out"/>
        <c:minorTickMark val="none"/>
        <c:tickLblPos val="nextTo"/>
        <c:crossAx val="1548452847"/>
        <c:crosses val="autoZero"/>
        <c:crossBetween val="between"/>
      </c:valAx>
      <c:spPr>
        <a:noFill/>
        <a:ln>
          <a:solidFill>
            <a:schemeClr val="accent1"/>
          </a:solid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Entry>
      <c:layout>
        <c:manualLayout>
          <c:xMode val="edge"/>
          <c:yMode val="edge"/>
          <c:x val="6.9612984101757855E-2"/>
          <c:y val="0.88132947740744694"/>
          <c:w val="0.86077403179648426"/>
          <c:h val="0.11867052259255309"/>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n-M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a:solidFill>
                  <a:srgbClr val="00B0F0"/>
                </a:solidFill>
              </a:rPr>
              <a:t>Treasury Bills auction (MK'million)</a:t>
            </a:r>
          </a:p>
        </c:rich>
      </c:tx>
      <c:overlay val="0"/>
      <c:spPr>
        <a:noFill/>
        <a:ln>
          <a:noFill/>
        </a:ln>
        <a:effectLst/>
      </c:spPr>
      <c:txPr>
        <a:bodyPr rot="0" spcFirstLastPara="1" vertOverflow="ellipsis" vert="horz" wrap="square" anchor="ctr" anchorCtr="1"/>
        <a:lstStyle/>
        <a:p>
          <a:pPr>
            <a:defRPr lang="en-US"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MW"/>
        </a:p>
      </c:txPr>
    </c:title>
    <c:autoTitleDeleted val="0"/>
    <c:plotArea>
      <c:layout>
        <c:manualLayout>
          <c:layoutTarget val="inner"/>
          <c:xMode val="edge"/>
          <c:yMode val="edge"/>
          <c:x val="0.1887237713608215"/>
          <c:y val="0.1719325783194636"/>
          <c:w val="0.63920822016633427"/>
          <c:h val="0.66981448492424633"/>
        </c:manualLayout>
      </c:layout>
      <c:barChart>
        <c:barDir val="bar"/>
        <c:grouping val="clustered"/>
        <c:varyColors val="0"/>
        <c:ser>
          <c:idx val="0"/>
          <c:order val="0"/>
          <c:tx>
            <c:strRef>
              <c:f>'[OfflineEconomicDatabase_V2.7l.xlsx]Financial Graphs Collection'!$D$15</c:f>
              <c:strCache>
                <c:ptCount val="1"/>
                <c:pt idx="0">
                  <c:v>Awarded</c:v>
                </c:pt>
              </c:strCache>
            </c:strRef>
          </c:tx>
          <c:spPr>
            <a:solidFill>
              <a:srgbClr val="0070C0"/>
            </a:solidFill>
            <a:ln>
              <a:solidFill>
                <a:schemeClr val="bg1"/>
              </a:solidFill>
            </a:ln>
            <a:effectLst/>
          </c:spPr>
          <c:invertIfNegative val="0"/>
          <c:dLbls>
            <c:dLbl>
              <c:idx val="0"/>
              <c:layout>
                <c:manualLayout>
                  <c:x val="0"/>
                  <c:y val="1.59378615823913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6B-46AF-9B97-FE1C22F8A118}"/>
                </c:ext>
              </c:extLst>
            </c:dLbl>
            <c:dLbl>
              <c:idx val="1"/>
              <c:layout>
                <c:manualLayout>
                  <c:x val="0"/>
                  <c:y val="1.593786158239121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056B-46AF-9B97-FE1C22F8A118}"/>
                </c:ext>
              </c:extLst>
            </c:dLbl>
            <c:dLbl>
              <c:idx val="2"/>
              <c:layout>
                <c:manualLayout>
                  <c:x val="-8.9290857617800918E-17"/>
                  <c:y val="2.12504821098549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6B-46AF-9B97-FE1C22F8A118}"/>
                </c:ext>
              </c:extLst>
            </c:dLbl>
            <c:dLbl>
              <c:idx val="3"/>
              <c:layout>
                <c:manualLayout>
                  <c:x val="0"/>
                  <c:y val="1.0625241054927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6B-46AF-9B97-FE1C22F8A11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Collection'!$C$44:$C$54</c:f>
              <c:strCache>
                <c:ptCount val="4"/>
                <c:pt idx="0">
                  <c:v>91-days TB</c:v>
                </c:pt>
                <c:pt idx="1">
                  <c:v>182-days TB</c:v>
                </c:pt>
                <c:pt idx="2">
                  <c:v>364-days TB</c:v>
                </c:pt>
                <c:pt idx="3">
                  <c:v>Total TB</c:v>
                </c:pt>
              </c:strCache>
              <c:extLst/>
            </c:strRef>
          </c:cat>
          <c:val>
            <c:numRef>
              <c:f>'[OfflineEconomicDatabase_V2.7l.xlsx]Financial Graphs Collection'!$D$44:$D$54</c:f>
              <c:numCache>
                <c:formatCode>#,##0.00</c:formatCode>
                <c:ptCount val="4"/>
                <c:pt idx="0">
                  <c:v>55.96</c:v>
                </c:pt>
                <c:pt idx="1">
                  <c:v>13.03</c:v>
                </c:pt>
                <c:pt idx="2">
                  <c:v>50.23</c:v>
                </c:pt>
                <c:pt idx="3">
                  <c:v>119.22</c:v>
                </c:pt>
              </c:numCache>
              <c:extLst/>
            </c:numRef>
          </c:val>
          <c:extLst>
            <c:ext xmlns:c16="http://schemas.microsoft.com/office/drawing/2014/chart" uri="{C3380CC4-5D6E-409C-BE32-E72D297353CC}">
              <c16:uniqueId val="{00000004-056B-46AF-9B97-FE1C22F8A118}"/>
            </c:ext>
          </c:extLst>
        </c:ser>
        <c:ser>
          <c:idx val="1"/>
          <c:order val="1"/>
          <c:tx>
            <c:strRef>
              <c:f>'[OfflineEconomicDatabase_V2.7l.xlsx]Financial Graphs Collection'!$E$15</c:f>
              <c:strCache>
                <c:ptCount val="1"/>
                <c:pt idx="0">
                  <c:v>Applied</c:v>
                </c:pt>
              </c:strCache>
            </c:strRef>
          </c:tx>
          <c:spPr>
            <a:solidFill>
              <a:schemeClr val="bg1">
                <a:lumMod val="50000"/>
              </a:schemeClr>
            </a:solidFill>
            <a:ln>
              <a:solidFill>
                <a:schemeClr val="bg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'[OfflineEconomicDatabase_V2.7l.xlsx]Financial Graphs Collection'!$C$44:$C$54</c:f>
              <c:strCache>
                <c:ptCount val="4"/>
                <c:pt idx="0">
                  <c:v>91-days TB</c:v>
                </c:pt>
                <c:pt idx="1">
                  <c:v>182-days TB</c:v>
                </c:pt>
                <c:pt idx="2">
                  <c:v>364-days TB</c:v>
                </c:pt>
                <c:pt idx="3">
                  <c:v>Total TB</c:v>
                </c:pt>
              </c:strCache>
              <c:extLst/>
            </c:strRef>
          </c:cat>
          <c:val>
            <c:numRef>
              <c:f>'[OfflineEconomicDatabase_V2.7l.xlsx]Financial Graphs Collection'!$E$44:$E$54</c:f>
              <c:numCache>
                <c:formatCode>#,##0.00</c:formatCode>
                <c:ptCount val="4"/>
                <c:pt idx="0">
                  <c:v>55.96</c:v>
                </c:pt>
                <c:pt idx="1">
                  <c:v>13.03</c:v>
                </c:pt>
                <c:pt idx="2">
                  <c:v>50.23</c:v>
                </c:pt>
                <c:pt idx="3">
                  <c:v>119.22</c:v>
                </c:pt>
              </c:numCache>
              <c:extLst/>
            </c:numRef>
          </c:val>
          <c:extLst>
            <c:ext xmlns:c16="http://schemas.microsoft.com/office/drawing/2014/chart" uri="{C3380CC4-5D6E-409C-BE32-E72D297353CC}">
              <c16:uniqueId val="{00000005-056B-46AF-9B97-FE1C22F8A118}"/>
            </c:ext>
          </c:extLst>
        </c:ser>
        <c:dLbls>
          <c:dLblPos val="outEnd"/>
          <c:showLegendKey val="0"/>
          <c:showVal val="1"/>
          <c:showCatName val="0"/>
          <c:showSerName val="0"/>
          <c:showPercent val="0"/>
          <c:showBubbleSize val="0"/>
        </c:dLbls>
        <c:gapWidth val="182"/>
        <c:axId val="38576239"/>
        <c:axId val="2125742479"/>
      </c:barChart>
      <c:catAx>
        <c:axId val="38576239"/>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crossAx val="2125742479"/>
        <c:crosses val="autoZero"/>
        <c:auto val="1"/>
        <c:lblAlgn val="ctr"/>
        <c:lblOffset val="100"/>
        <c:noMultiLvlLbl val="0"/>
      </c:catAx>
      <c:valAx>
        <c:axId val="2125742479"/>
        <c:scaling>
          <c:orientation val="minMax"/>
        </c:scaling>
        <c:delete val="1"/>
        <c:axPos val="b"/>
        <c:numFmt formatCode="#,##0.00" sourceLinked="1"/>
        <c:majorTickMark val="out"/>
        <c:minorTickMark val="none"/>
        <c:tickLblPos val="nextTo"/>
        <c:crossAx val="385762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Entry>
      <c:legendEntry>
        <c:idx val="1"/>
        <c:txPr>
          <a:bodyPr rot="0" spcFirstLastPara="1" vertOverflow="ellipsis" vert="horz" wrap="square" anchor="ctr" anchorCtr="1"/>
          <a:lstStyle/>
          <a:p>
            <a:pPr>
              <a:defRPr lang="en-US"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Entry>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lgn="ctr">
        <a:defRPr lang="en-US"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M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9128" cy="352223"/>
          </a:xfrm>
          <a:prstGeom prst="rect">
            <a:avLst/>
          </a:prstGeom>
        </p:spPr>
        <p:txBody>
          <a:bodyPr vert="horz" lIns="91440" tIns="45721" rIns="91440" bIns="45721" rtlCol="0"/>
          <a:lstStyle>
            <a:lvl1pPr algn="l">
              <a:defRPr sz="1200"/>
            </a:lvl1pPr>
          </a:lstStyle>
          <a:p>
            <a:endParaRPr lang="en-US"/>
          </a:p>
        </p:txBody>
      </p:sp>
      <p:sp>
        <p:nvSpPr>
          <p:cNvPr id="3" name="Date Placeholder 2"/>
          <p:cNvSpPr>
            <a:spLocks noGrp="1"/>
          </p:cNvSpPr>
          <p:nvPr>
            <p:ph type="dt" idx="1"/>
          </p:nvPr>
        </p:nvSpPr>
        <p:spPr>
          <a:xfrm>
            <a:off x="5266439" y="1"/>
            <a:ext cx="4029128" cy="352223"/>
          </a:xfrm>
          <a:prstGeom prst="rect">
            <a:avLst/>
          </a:prstGeom>
        </p:spPr>
        <p:txBody>
          <a:bodyPr vert="horz" lIns="91440" tIns="45721" rIns="91440" bIns="45721" rtlCol="0"/>
          <a:lstStyle>
            <a:lvl1pPr algn="r">
              <a:defRPr sz="1200"/>
            </a:lvl1pPr>
          </a:lstStyle>
          <a:p>
            <a:fld id="{E4234982-EE76-4A13-8367-688EC75E1F21}" type="datetimeFigureOut">
              <a:rPr lang="en-US" smtClean="0"/>
              <a:t>2/2/2024</a:t>
            </a:fld>
            <a:endParaRPr lang="en-US"/>
          </a:p>
        </p:txBody>
      </p:sp>
      <p:sp>
        <p:nvSpPr>
          <p:cNvPr id="4" name="Slide Image Placeholder 3"/>
          <p:cNvSpPr>
            <a:spLocks noGrp="1" noRot="1" noChangeAspect="1"/>
          </p:cNvSpPr>
          <p:nvPr>
            <p:ph type="sldImg" idx="2"/>
          </p:nvPr>
        </p:nvSpPr>
        <p:spPr>
          <a:xfrm>
            <a:off x="2546350" y="876300"/>
            <a:ext cx="4205288" cy="2365375"/>
          </a:xfrm>
          <a:prstGeom prst="rect">
            <a:avLst/>
          </a:prstGeom>
          <a:noFill/>
          <a:ln w="12700">
            <a:solidFill>
              <a:prstClr val="black"/>
            </a:solidFill>
          </a:ln>
        </p:spPr>
        <p:txBody>
          <a:bodyPr vert="horz" lIns="91440" tIns="45721" rIns="91440" bIns="45721" rtlCol="0" anchor="ctr"/>
          <a:lstStyle/>
          <a:p>
            <a:endParaRPr lang="en-US"/>
          </a:p>
        </p:txBody>
      </p:sp>
      <p:sp>
        <p:nvSpPr>
          <p:cNvPr id="5" name="Notes Placeholder 4"/>
          <p:cNvSpPr>
            <a:spLocks noGrp="1"/>
          </p:cNvSpPr>
          <p:nvPr>
            <p:ph type="body" sz="quarter" idx="3"/>
          </p:nvPr>
        </p:nvSpPr>
        <p:spPr>
          <a:xfrm>
            <a:off x="929799" y="3374520"/>
            <a:ext cx="7438390" cy="2760969"/>
          </a:xfrm>
          <a:prstGeom prst="rect">
            <a:avLst/>
          </a:prstGeom>
        </p:spPr>
        <p:txBody>
          <a:bodyPr vert="horz" lIns="91440" tIns="45721" rIns="91440" bIns="457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766"/>
            <a:ext cx="4029128" cy="352222"/>
          </a:xfrm>
          <a:prstGeom prst="rect">
            <a:avLst/>
          </a:prstGeom>
        </p:spPr>
        <p:txBody>
          <a:bodyPr vert="horz" lIns="91440" tIns="45721" rIns="91440" bIns="45721" rtlCol="0" anchor="b"/>
          <a:lstStyle>
            <a:lvl1pPr algn="l">
              <a:defRPr sz="1200"/>
            </a:lvl1pPr>
          </a:lstStyle>
          <a:p>
            <a:endParaRPr lang="en-US"/>
          </a:p>
        </p:txBody>
      </p:sp>
      <p:sp>
        <p:nvSpPr>
          <p:cNvPr id="7" name="Slide Number Placeholder 6"/>
          <p:cNvSpPr>
            <a:spLocks noGrp="1"/>
          </p:cNvSpPr>
          <p:nvPr>
            <p:ph type="sldNum" sz="quarter" idx="5"/>
          </p:nvPr>
        </p:nvSpPr>
        <p:spPr>
          <a:xfrm>
            <a:off x="5266439" y="6659766"/>
            <a:ext cx="4029128" cy="352222"/>
          </a:xfrm>
          <a:prstGeom prst="rect">
            <a:avLst/>
          </a:prstGeom>
        </p:spPr>
        <p:txBody>
          <a:bodyPr vert="horz" lIns="91440" tIns="45721" rIns="91440" bIns="45721" rtlCol="0" anchor="b"/>
          <a:lstStyle>
            <a:lvl1pPr algn="r">
              <a:defRPr sz="1200"/>
            </a:lvl1pPr>
          </a:lstStyle>
          <a:p>
            <a:fld id="{D39E10E0-3495-4829-867A-4453FC53F8E6}" type="slidenum">
              <a:rPr lang="en-US" smtClean="0"/>
              <a:t>‹#›</a:t>
            </a:fld>
            <a:endParaRPr lang="en-US"/>
          </a:p>
        </p:txBody>
      </p:sp>
    </p:spTree>
    <p:extLst>
      <p:ext uri="{BB962C8B-B14F-4D97-AF65-F5344CB8AC3E}">
        <p14:creationId xmlns:p14="http://schemas.microsoft.com/office/powerpoint/2010/main" val="364392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1</a:t>
            </a:fld>
            <a:endParaRPr lang="en-US"/>
          </a:p>
        </p:txBody>
      </p:sp>
    </p:spTree>
    <p:extLst>
      <p:ext uri="{BB962C8B-B14F-4D97-AF65-F5344CB8AC3E}">
        <p14:creationId xmlns:p14="http://schemas.microsoft.com/office/powerpoint/2010/main" val="104660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2</a:t>
            </a:fld>
            <a:endParaRPr lang="en-US"/>
          </a:p>
        </p:txBody>
      </p:sp>
    </p:spTree>
    <p:extLst>
      <p:ext uri="{BB962C8B-B14F-4D97-AF65-F5344CB8AC3E}">
        <p14:creationId xmlns:p14="http://schemas.microsoft.com/office/powerpoint/2010/main" val="228036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3</a:t>
            </a:fld>
            <a:endParaRPr lang="en-US"/>
          </a:p>
        </p:txBody>
      </p:sp>
    </p:spTree>
    <p:extLst>
      <p:ext uri="{BB962C8B-B14F-4D97-AF65-F5344CB8AC3E}">
        <p14:creationId xmlns:p14="http://schemas.microsoft.com/office/powerpoint/2010/main" val="293001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4</a:t>
            </a:fld>
            <a:endParaRPr lang="en-US"/>
          </a:p>
        </p:txBody>
      </p:sp>
    </p:spTree>
    <p:extLst>
      <p:ext uri="{BB962C8B-B14F-4D97-AF65-F5344CB8AC3E}">
        <p14:creationId xmlns:p14="http://schemas.microsoft.com/office/powerpoint/2010/main" val="367821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5</a:t>
            </a:fld>
            <a:endParaRPr lang="en-US"/>
          </a:p>
        </p:txBody>
      </p:sp>
    </p:spTree>
    <p:extLst>
      <p:ext uri="{BB962C8B-B14F-4D97-AF65-F5344CB8AC3E}">
        <p14:creationId xmlns:p14="http://schemas.microsoft.com/office/powerpoint/2010/main" val="100119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E10E0-3495-4829-867A-4453FC53F8E6}" type="slidenum">
              <a:rPr lang="en-US" smtClean="0"/>
              <a:t>6</a:t>
            </a:fld>
            <a:endParaRPr lang="en-US"/>
          </a:p>
        </p:txBody>
      </p:sp>
    </p:spTree>
    <p:extLst>
      <p:ext uri="{BB962C8B-B14F-4D97-AF65-F5344CB8AC3E}">
        <p14:creationId xmlns:p14="http://schemas.microsoft.com/office/powerpoint/2010/main" val="1356877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0057E5D6-FBE7-4249-B159-82408EB92208}"/>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731520" y="7653528"/>
            <a:ext cx="3364992" cy="411480"/>
          </a:xfrm>
          <a:prstGeom prst="rect">
            <a:avLst/>
          </a:prstGeom>
        </p:spPr>
        <p:txBody>
          <a:bodyPr/>
          <a:lstStyle/>
          <a:p>
            <a:fld id="{7E615615-392D-4EB5-8B89-61246D9774C4}" type="datetime1">
              <a:rPr lang="en-US" smtClean="0"/>
              <a:t>2/2/2024</a:t>
            </a:fld>
            <a:endParaRPr lang="en-US"/>
          </a:p>
        </p:txBody>
      </p:sp>
      <p:sp>
        <p:nvSpPr>
          <p:cNvPr id="7" name="Slide Number Placeholder 6"/>
          <p:cNvSpPr>
            <a:spLocks noGrp="1"/>
          </p:cNvSpPr>
          <p:nvPr>
            <p:ph type="sldNum" sz="quarter" idx="12"/>
          </p:nvPr>
        </p:nvSpPr>
        <p:spPr>
          <a:xfrm>
            <a:off x="8615323" y="7733263"/>
            <a:ext cx="400645" cy="387526"/>
          </a:xfrm>
          <a:prstGeom prst="rect">
            <a:avLst/>
          </a:prstGeom>
        </p:spPr>
        <p:txBody>
          <a:bodyPr/>
          <a:lstStyle/>
          <a:p>
            <a:fld id="{CDE34EED-3849-4299-8D5F-3B360EEF8D2F}" type="slidenum">
              <a:rPr lang="en-US" smtClean="0"/>
              <a:pPr/>
              <a:t>‹#›</a:t>
            </a:fld>
            <a:endParaRPr lang="en-US"/>
          </a:p>
        </p:txBody>
      </p:sp>
    </p:spTree>
    <p:extLst>
      <p:ext uri="{BB962C8B-B14F-4D97-AF65-F5344CB8AC3E}">
        <p14:creationId xmlns:p14="http://schemas.microsoft.com/office/powerpoint/2010/main" val="899835723"/>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CC8-C77D-49BD-A1FC-EC017D623E67}"/>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04880B-9D38-4F84-9C34-624444DD7798}"/>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542CA3-4911-4CD6-B534-5F6F79031D23}"/>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0025D-0466-44D2-83B1-856AECC94FF4}"/>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6" name="Footer Placeholder 5">
            <a:extLst>
              <a:ext uri="{FF2B5EF4-FFF2-40B4-BE49-F238E27FC236}">
                <a16:creationId xmlns:a16="http://schemas.microsoft.com/office/drawing/2014/main" id="{74CAA1A0-0FCD-4098-96D0-9C6990905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3FA6D-D99F-4381-8863-10F99074E582}"/>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374615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D908-2923-45CC-9F87-FD2790BA6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88BA9-128E-49C9-B99A-6A965E3787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52500-2B5C-475F-B84B-F10151607185}"/>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FA19816C-C96F-4F7B-A4D0-C117E4EAA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1C993-B9F6-49AB-985F-F283EBE78589}"/>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425964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D6D6-43C0-4AE2-94FC-CCBAAE978477}"/>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E7511C-EBA7-4CD0-8959-F33135AD6A69}"/>
              </a:ext>
            </a:extLst>
          </p:cNvPr>
          <p:cNvSpPr>
            <a:spLocks noGrp="1"/>
          </p:cNvSpPr>
          <p:nvPr>
            <p:ph type="body" orient="vert" idx="1"/>
          </p:nvPr>
        </p:nvSpPr>
        <p:spPr>
          <a:xfrm>
            <a:off x="1006475" y="438150"/>
            <a:ext cx="9310688" cy="6973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F32B1-46F5-4BF8-9D9E-F76395BB3A4C}"/>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9C64D240-608F-436B-93E1-B6FF95B0B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0D001-4EF3-4E0A-8E57-1495D7D70F64}"/>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114518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30A2C5E5-32A4-429C-87BB-7760F67ECB90}"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2749470367"/>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2C5E5-32A4-429C-87BB-7760F67ECB90}"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144405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2C5E5-32A4-429C-87BB-7760F67ECB90}"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390738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A2C5E5-32A4-429C-87BB-7760F67ECB90}"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9060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A2C5E5-32A4-429C-87BB-7760F67ECB90}"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69039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A2C5E5-32A4-429C-87BB-7760F67ECB90}"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2991419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2C5E5-32A4-429C-87BB-7760F67ECB90}"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155090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B1E1-E89B-4589-81F5-3062B6AC1B71}"/>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8095E-644C-4675-973B-6475CE9E3AD6}"/>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047073-1EB8-41E5-95AB-B4A24BB6BA30}"/>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D494CB13-46F6-4FB0-A4C2-419FB891D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AE467-7E27-4871-8288-555C6245E344}"/>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27536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0A2C5E5-32A4-429C-87BB-7760F67ECB90}"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3447832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0A2C5E5-32A4-429C-87BB-7760F67ECB90}"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306796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2C5E5-32A4-429C-87BB-7760F67ECB90}"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86975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2C5E5-32A4-429C-87BB-7760F67ECB90}"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564A-D018-4E29-AD86-38D79DA13BD6}" type="slidenum">
              <a:rPr lang="en-US" smtClean="0"/>
              <a:t>‹#›</a:t>
            </a:fld>
            <a:endParaRPr lang="en-US"/>
          </a:p>
        </p:txBody>
      </p:sp>
    </p:spTree>
    <p:extLst>
      <p:ext uri="{BB962C8B-B14F-4D97-AF65-F5344CB8AC3E}">
        <p14:creationId xmlns:p14="http://schemas.microsoft.com/office/powerpoint/2010/main" val="36725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4261-F629-486D-9D61-28143D79C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81107-25BC-4930-9116-EBBA78F80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61E0F-81D1-445B-8E19-DFCC258F8D10}"/>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86D21357-1B00-4F89-9387-B6BB85444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81ED-E65C-400A-9309-D3F87533B6B3}"/>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69919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0F88-5F04-43FE-9F08-A3DB01834DDB}"/>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03676-5A7C-44BE-B8EE-5CFA4C303B2B}"/>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8DF29-1294-476D-A59C-898EF11415A6}"/>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E1F0A2D9-5828-4371-BFC2-ED55E078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B19EB-A540-47A2-BABF-2898257B6241}"/>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342860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0FAE-8D5C-464C-BBFA-490E11C81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4A473-AE17-4A13-BDCC-C4D3B55A2380}"/>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CB623-9246-4C1C-A68D-E3B7350CB6F1}"/>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768E40-4CA7-4D2C-88FA-775DB45E7A54}"/>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6" name="Footer Placeholder 5">
            <a:extLst>
              <a:ext uri="{FF2B5EF4-FFF2-40B4-BE49-F238E27FC236}">
                <a16:creationId xmlns:a16="http://schemas.microsoft.com/office/drawing/2014/main" id="{6F9B943B-16F9-4DEA-8484-AB7B1EBE8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3988B-14A5-4771-9848-B8A528CBF802}"/>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228310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578D-C7FC-4479-A0F1-B38D3728E5F8}"/>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7E44D7-B492-4DCF-9A37-44B25C79C5FA}"/>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84CA8-FC22-422A-932B-27BA85E648F3}"/>
              </a:ext>
            </a:extLst>
          </p:cNvPr>
          <p:cNvSpPr>
            <a:spLocks noGrp="1"/>
          </p:cNvSpPr>
          <p:nvPr>
            <p:ph sz="half" idx="2"/>
          </p:nvPr>
        </p:nvSpPr>
        <p:spPr>
          <a:xfrm>
            <a:off x="1008063" y="3006725"/>
            <a:ext cx="61896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09006-F755-4754-AED5-632F07E21F7D}"/>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879E3-06D9-476D-BD06-E8F734C6E22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6094B-2D17-4654-984B-E7BD3E5C5F35}"/>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8" name="Footer Placeholder 7">
            <a:extLst>
              <a:ext uri="{FF2B5EF4-FFF2-40B4-BE49-F238E27FC236}">
                <a16:creationId xmlns:a16="http://schemas.microsoft.com/office/drawing/2014/main" id="{4B8B2E36-B333-4B84-B0F8-7950D1DA6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38BC2A-31FA-46EA-8636-A885E2E08BAB}"/>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94659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500F-0E5C-4F7B-8A65-81309A5A6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087CC-3FCF-41F4-99EE-3FEE14DCAD99}"/>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4" name="Footer Placeholder 3">
            <a:extLst>
              <a:ext uri="{FF2B5EF4-FFF2-40B4-BE49-F238E27FC236}">
                <a16:creationId xmlns:a16="http://schemas.microsoft.com/office/drawing/2014/main" id="{74A1D658-1164-488D-8207-15405AE16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938C7-BFCF-4F04-B82E-7B0EA0430AED}"/>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237629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BBD9A-B09F-4A74-8D98-FC7F0B9A1861}"/>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3" name="Footer Placeholder 2">
            <a:extLst>
              <a:ext uri="{FF2B5EF4-FFF2-40B4-BE49-F238E27FC236}">
                <a16:creationId xmlns:a16="http://schemas.microsoft.com/office/drawing/2014/main" id="{500F4325-9D63-4B35-85DA-90292CE3E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5A1048-3CEB-4E9B-9FA2-1C89AD715181}"/>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113474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6024-08C5-45A8-8621-DF0E16495ABB}"/>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E722A-526A-4228-B86E-489D53862080}"/>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B03EC-4B0D-4A22-8C59-2A14B7D0ED52}"/>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88429-2637-4592-8009-5B17AD1B272A}"/>
              </a:ext>
            </a:extLst>
          </p:cNvPr>
          <p:cNvSpPr>
            <a:spLocks noGrp="1"/>
          </p:cNvSpPr>
          <p:nvPr>
            <p:ph type="dt" sz="half" idx="10"/>
          </p:nvPr>
        </p:nvSpPr>
        <p:spPr/>
        <p:txBody>
          <a:bodyPr/>
          <a:lstStyle/>
          <a:p>
            <a:fld id="{C4CD3AC1-531D-48DF-A50C-D2F9143294AD}" type="datetimeFigureOut">
              <a:rPr lang="en-US" smtClean="0"/>
              <a:t>2/2/2024</a:t>
            </a:fld>
            <a:endParaRPr lang="en-US"/>
          </a:p>
        </p:txBody>
      </p:sp>
      <p:sp>
        <p:nvSpPr>
          <p:cNvPr id="6" name="Footer Placeholder 5">
            <a:extLst>
              <a:ext uri="{FF2B5EF4-FFF2-40B4-BE49-F238E27FC236}">
                <a16:creationId xmlns:a16="http://schemas.microsoft.com/office/drawing/2014/main" id="{57ABF511-8781-4902-8257-83B33D6DB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2C27C-7F14-48C9-9354-64F89DC255DC}"/>
              </a:ext>
            </a:extLst>
          </p:cNvPr>
          <p:cNvSpPr>
            <a:spLocks noGrp="1"/>
          </p:cNvSpPr>
          <p:nvPr>
            <p:ph type="sldNum" sz="quarter" idx="12"/>
          </p:nvPr>
        </p:nvSpPr>
        <p:spPr/>
        <p:txBody>
          <a:bodyPr/>
          <a:lstStyle/>
          <a:p>
            <a:fld id="{3E9DED46-2FB0-402E-99E1-E7A75432B9A7}" type="slidenum">
              <a:rPr lang="en-US" smtClean="0"/>
              <a:t>‹#›</a:t>
            </a:fld>
            <a:endParaRPr lang="en-US"/>
          </a:p>
        </p:txBody>
      </p:sp>
    </p:spTree>
    <p:extLst>
      <p:ext uri="{BB962C8B-B14F-4D97-AF65-F5344CB8AC3E}">
        <p14:creationId xmlns:p14="http://schemas.microsoft.com/office/powerpoint/2010/main" val="2961157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516072" y="7003"/>
            <a:ext cx="3633815" cy="997704"/>
          </a:xfrm>
          <a:prstGeom prst="rect">
            <a:avLst/>
          </a:prstGeom>
          <a:blipFill>
            <a:blip r:embed="rId3" cstate="print"/>
            <a:stretch>
              <a:fillRect/>
            </a:stretch>
          </a:blipFill>
        </p:spPr>
        <p:txBody>
          <a:bodyPr wrap="square" lIns="0" tIns="0" rIns="0" bIns="0" rtlCol="0">
            <a:noAutofit/>
          </a:bodyPr>
          <a:lstStyle/>
          <a:p>
            <a:endParaRPr sz="2160"/>
          </a:p>
        </p:txBody>
      </p:sp>
      <p:sp>
        <p:nvSpPr>
          <p:cNvPr id="9" name="Holder 5">
            <a:extLst>
              <a:ext uri="{FF2B5EF4-FFF2-40B4-BE49-F238E27FC236}">
                <a16:creationId xmlns:a16="http://schemas.microsoft.com/office/drawing/2014/main" id="{C6B86E4C-1275-456D-BB1D-E4E975A8C914}"/>
              </a:ext>
            </a:extLst>
          </p:cNvPr>
          <p:cNvSpPr>
            <a:spLocks noGrp="1"/>
          </p:cNvSpPr>
          <p:nvPr>
            <p:ph type="dt" sz="half" idx="2"/>
          </p:nvPr>
        </p:nvSpPr>
        <p:spPr>
          <a:xfrm>
            <a:off x="731520" y="7653528"/>
            <a:ext cx="3364992" cy="411480"/>
          </a:xfrm>
          <a:prstGeom prst="rect">
            <a:avLst/>
          </a:prstGeom>
        </p:spPr>
        <p:txBody>
          <a:bodyPr lIns="0" tIns="0" rIns="0" bIns="0"/>
          <a:lstStyle>
            <a:lvl1pPr algn="l">
              <a:defRPr>
                <a:solidFill>
                  <a:schemeClr val="tx1">
                    <a:tint val="75000"/>
                  </a:schemeClr>
                </a:solidFill>
              </a:defRPr>
            </a:lvl1pPr>
          </a:lstStyle>
          <a:p>
            <a:fld id="{6D707CA1-82F7-4322-BAF0-54337A38968F}" type="datetime1">
              <a:rPr lang="en-US" smtClean="0"/>
              <a:t>2/2/2024</a:t>
            </a:fld>
            <a:endParaRPr lang="en-US"/>
          </a:p>
        </p:txBody>
      </p:sp>
      <p:sp>
        <p:nvSpPr>
          <p:cNvPr id="10" name="Holder 6">
            <a:extLst>
              <a:ext uri="{FF2B5EF4-FFF2-40B4-BE49-F238E27FC236}">
                <a16:creationId xmlns:a16="http://schemas.microsoft.com/office/drawing/2014/main" id="{7A46BD3A-6E58-4E60-8903-DCF3ADE5F0C5}"/>
              </a:ext>
            </a:extLst>
          </p:cNvPr>
          <p:cNvSpPr>
            <a:spLocks noGrp="1"/>
          </p:cNvSpPr>
          <p:nvPr>
            <p:ph type="sldNum" sz="quarter" idx="4"/>
          </p:nvPr>
        </p:nvSpPr>
        <p:spPr>
          <a:xfrm>
            <a:off x="8615323" y="7733263"/>
            <a:ext cx="400645" cy="387526"/>
          </a:xfrm>
          <a:prstGeom prst="rect">
            <a:avLst/>
          </a:prstGeom>
        </p:spPr>
        <p:txBody>
          <a:bodyPr lIns="0" tIns="0" rIns="0" bIns="0"/>
          <a:lstStyle/>
          <a:p>
            <a:pPr marL="132583"/>
            <a:fld id="{81D60167-4931-47E6-BA6A-407CBD079E47}" type="slidenum">
              <a:rPr lang="en-US" sz="1440" smtClean="0">
                <a:solidFill>
                  <a:srgbClr val="888888"/>
                </a:solidFill>
                <a:latin typeface="Arial"/>
                <a:cs typeface="Arial"/>
              </a:rPr>
              <a:pPr marL="132583"/>
              <a:t>‹#›</a:t>
            </a:fld>
            <a:endParaRPr lang="en-US" sz="1440">
              <a:latin typeface="Arial"/>
              <a:cs typeface="Arial"/>
            </a:endParaRPr>
          </a:p>
        </p:txBody>
      </p:sp>
      <p:sp>
        <p:nvSpPr>
          <p:cNvPr id="6" name="Slide Number Placeholder 1">
            <a:extLst>
              <a:ext uri="{FF2B5EF4-FFF2-40B4-BE49-F238E27FC236}">
                <a16:creationId xmlns:a16="http://schemas.microsoft.com/office/drawing/2014/main" id="{B771600E-F662-4925-B820-F4EC490704E3}"/>
              </a:ext>
            </a:extLst>
          </p:cNvPr>
          <p:cNvSpPr txBox="1">
            <a:spLocks/>
          </p:cNvSpPr>
          <p:nvPr userDrawn="1"/>
        </p:nvSpPr>
        <p:spPr>
          <a:xfrm>
            <a:off x="7315200" y="767670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1569A-DA7F-46E9-BFB3-76C2DEE1FF01}" type="slidenum">
              <a:rPr lang="en-US" sz="1000" smtClean="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1097253" rtl="0" eaLnBrk="1" latinLnBrk="0" hangingPunct="1">
        <a:lnSpc>
          <a:spcPct val="90000"/>
        </a:lnSpc>
        <a:spcBef>
          <a:spcPct val="0"/>
        </a:spcBef>
        <a:buNone/>
        <a:defRPr sz="1400" kern="1200">
          <a:solidFill>
            <a:schemeClr val="tx1"/>
          </a:solidFill>
          <a:latin typeface="+mj-lt"/>
          <a:ea typeface="+mj-ea"/>
          <a:cs typeface="+mj-cs"/>
        </a:defRPr>
      </a:lvl1pPr>
    </p:titleStyle>
    <p:bodyStyle>
      <a:lvl1pPr marL="274314" indent="-274314"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42" indent="-274314" algn="l" defTabSz="1097253"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567" indent="-274314" algn="l" defTabSz="1097253"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194"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822"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448"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6075"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702"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331" indent="-274314" algn="l" defTabSz="1097253"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8"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81" algn="l" defTabSz="1097253" rtl="0" eaLnBrk="1" latinLnBrk="0" hangingPunct="1">
        <a:defRPr sz="2160" kern="1200">
          <a:solidFill>
            <a:schemeClr val="tx1"/>
          </a:solidFill>
          <a:latin typeface="+mn-lt"/>
          <a:ea typeface="+mn-ea"/>
          <a:cs typeface="+mn-cs"/>
        </a:defRPr>
      </a:lvl4pPr>
      <a:lvl5pPr marL="2194508" algn="l" defTabSz="1097253" rtl="0" eaLnBrk="1" latinLnBrk="0" hangingPunct="1">
        <a:defRPr sz="2160" kern="1200">
          <a:solidFill>
            <a:schemeClr val="tx1"/>
          </a:solidFill>
          <a:latin typeface="+mn-lt"/>
          <a:ea typeface="+mn-ea"/>
          <a:cs typeface="+mn-cs"/>
        </a:defRPr>
      </a:lvl5pPr>
      <a:lvl6pPr marL="2743135" algn="l" defTabSz="1097253" rtl="0" eaLnBrk="1" latinLnBrk="0" hangingPunct="1">
        <a:defRPr sz="2160" kern="1200">
          <a:solidFill>
            <a:schemeClr val="tx1"/>
          </a:solidFill>
          <a:latin typeface="+mn-lt"/>
          <a:ea typeface="+mn-ea"/>
          <a:cs typeface="+mn-cs"/>
        </a:defRPr>
      </a:lvl6pPr>
      <a:lvl7pPr marL="3291762" algn="l" defTabSz="1097253" rtl="0" eaLnBrk="1" latinLnBrk="0" hangingPunct="1">
        <a:defRPr sz="2160" kern="1200">
          <a:solidFill>
            <a:schemeClr val="tx1"/>
          </a:solidFill>
          <a:latin typeface="+mn-lt"/>
          <a:ea typeface="+mn-ea"/>
          <a:cs typeface="+mn-cs"/>
        </a:defRPr>
      </a:lvl7pPr>
      <a:lvl8pPr marL="3840389" algn="l" defTabSz="1097253" rtl="0" eaLnBrk="1" latinLnBrk="0" hangingPunct="1">
        <a:defRPr sz="2160" kern="1200">
          <a:solidFill>
            <a:schemeClr val="tx1"/>
          </a:solidFill>
          <a:latin typeface="+mn-lt"/>
          <a:ea typeface="+mn-ea"/>
          <a:cs typeface="+mn-cs"/>
        </a:defRPr>
      </a:lvl8pPr>
      <a:lvl9pPr marL="4389016"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99674-5B76-4CB0-AA02-1BD4304814BF}"/>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746753-C00D-461B-886B-59AEAB30A75E}"/>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4717-58A5-425D-9844-38C1ADD44355}"/>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4CD3AC1-531D-48DF-A50C-D2F9143294AD}" type="datetimeFigureOut">
              <a:rPr lang="en-US" smtClean="0"/>
              <a:t>2/2/2024</a:t>
            </a:fld>
            <a:endParaRPr lang="en-US"/>
          </a:p>
        </p:txBody>
      </p:sp>
      <p:sp>
        <p:nvSpPr>
          <p:cNvPr id="5" name="Footer Placeholder 4">
            <a:extLst>
              <a:ext uri="{FF2B5EF4-FFF2-40B4-BE49-F238E27FC236}">
                <a16:creationId xmlns:a16="http://schemas.microsoft.com/office/drawing/2014/main" id="{4F481386-E199-4B2A-BC9E-19789FCBF839}"/>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A544B-1F48-4C7B-8CA2-3A4FA446BAD4}"/>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3E9DED46-2FB0-402E-99E1-E7A75432B9A7}" type="slidenum">
              <a:rPr lang="en-US" smtClean="0"/>
              <a:t>‹#›</a:t>
            </a:fld>
            <a:endParaRPr lang="en-US"/>
          </a:p>
        </p:txBody>
      </p:sp>
      <p:sp>
        <p:nvSpPr>
          <p:cNvPr id="7" name="bk object 16">
            <a:extLst>
              <a:ext uri="{FF2B5EF4-FFF2-40B4-BE49-F238E27FC236}">
                <a16:creationId xmlns:a16="http://schemas.microsoft.com/office/drawing/2014/main" id="{82FFA9B9-091A-4317-84B5-7AABCBAECE68}"/>
              </a:ext>
            </a:extLst>
          </p:cNvPr>
          <p:cNvSpPr/>
          <p:nvPr userDrawn="1"/>
        </p:nvSpPr>
        <p:spPr>
          <a:xfrm>
            <a:off x="10516072" y="7003"/>
            <a:ext cx="3633815" cy="997704"/>
          </a:xfrm>
          <a:prstGeom prst="rect">
            <a:avLst/>
          </a:prstGeom>
          <a:blipFill>
            <a:blip r:embed="rId13" cstate="print"/>
            <a:stretch>
              <a:fillRect/>
            </a:stretch>
          </a:blipFill>
        </p:spPr>
        <p:txBody>
          <a:bodyPr wrap="square" lIns="0" tIns="0" rIns="0" bIns="0" rtlCol="0">
            <a:noAutofit/>
          </a:bodyPr>
          <a:lstStyle/>
          <a:p>
            <a:endParaRPr sz="2160"/>
          </a:p>
        </p:txBody>
      </p:sp>
    </p:spTree>
    <p:extLst>
      <p:ext uri="{BB962C8B-B14F-4D97-AF65-F5344CB8AC3E}">
        <p14:creationId xmlns:p14="http://schemas.microsoft.com/office/powerpoint/2010/main" val="370653861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30A2C5E5-32A4-429C-87BB-7760F67ECB90}" type="datetimeFigureOut">
              <a:rPr lang="en-US" smtClean="0"/>
              <a:t>2/2/2024</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DDEC564A-D018-4E29-AD86-38D79DA13BD6}" type="slidenum">
              <a:rPr lang="en-US" smtClean="0"/>
              <a:t>‹#›</a:t>
            </a:fld>
            <a:endParaRPr lang="en-US"/>
          </a:p>
        </p:txBody>
      </p:sp>
    </p:spTree>
    <p:extLst>
      <p:ext uri="{BB962C8B-B14F-4D97-AF65-F5344CB8AC3E}">
        <p14:creationId xmlns:p14="http://schemas.microsoft.com/office/powerpoint/2010/main" val="2346606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hyperlink" Target="mailto:info@bridgepathcapitalmw.com" TargetMode="Externa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hyperlink" Target="http://www.bridgepathcapitalmw.com/" TargetMode="Externa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166611" y="3563583"/>
            <a:ext cx="574929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2E2"/>
                </a:solidFill>
                <a:effectLst/>
                <a:uLnTx/>
                <a:uFillTx/>
                <a:latin typeface="Arial" panose="020B0604020202020204" pitchFamily="34" charset="0"/>
                <a:ea typeface="+mn-ea"/>
                <a:cs typeface="Arial" panose="020B0604020202020204" pitchFamily="34" charset="0"/>
              </a:rPr>
              <a:t>Malawi Financial Market Update</a:t>
            </a:r>
          </a:p>
        </p:txBody>
      </p:sp>
      <p:sp>
        <p:nvSpPr>
          <p:cNvPr id="5" name="TextBox 4"/>
          <p:cNvSpPr txBox="1"/>
          <p:nvPr/>
        </p:nvSpPr>
        <p:spPr>
          <a:xfrm>
            <a:off x="7166609" y="4404407"/>
            <a:ext cx="5749290" cy="387798"/>
          </a:xfrm>
          <a:prstGeom prst="rect">
            <a:avLst/>
          </a:prstGeom>
          <a:noFill/>
        </p:spPr>
        <p:txBody>
          <a:bodyPr wrap="square" lIns="91440" tIns="45720" rIns="91440" bIns="45720" rtlCol="0" anchor="t">
            <a:spAutoFit/>
          </a:bodyPr>
          <a:lstStyle/>
          <a:p>
            <a:pPr defTabSz="1097280">
              <a:defRPr/>
            </a:pPr>
            <a:r>
              <a:rPr kumimoji="0" lang="en-US" sz="1900" b="1" i="0" u="none" strike="noStrike" kern="1200" cap="none" spc="0" normalizeH="0" baseline="0" noProof="0" dirty="0">
                <a:ln>
                  <a:noFill/>
                </a:ln>
                <a:solidFill>
                  <a:schemeClr val="bg1">
                    <a:lumMod val="50000"/>
                  </a:schemeClr>
                </a:solidFill>
                <a:effectLst/>
                <a:uLnTx/>
                <a:uFillTx/>
                <a:latin typeface="Arial"/>
                <a:cs typeface="Arial"/>
              </a:rPr>
              <a:t>Week ending 2</a:t>
            </a:r>
            <a:r>
              <a:rPr lang="en-US" sz="1900" b="1" dirty="0">
                <a:solidFill>
                  <a:schemeClr val="bg1">
                    <a:lumMod val="50000"/>
                  </a:schemeClr>
                </a:solidFill>
                <a:latin typeface="Arial"/>
                <a:cs typeface="Arial"/>
              </a:rPr>
              <a:t> February</a:t>
            </a:r>
            <a:r>
              <a:rPr kumimoji="0" lang="en-US" sz="1900" b="1" i="0" u="none" strike="noStrike" kern="1200" cap="none" spc="0" normalizeH="0" baseline="0" noProof="0" dirty="0">
                <a:ln>
                  <a:noFill/>
                </a:ln>
                <a:solidFill>
                  <a:schemeClr val="bg1">
                    <a:lumMod val="50000"/>
                  </a:schemeClr>
                </a:solidFill>
                <a:effectLst/>
                <a:uLnTx/>
                <a:uFillTx/>
                <a:latin typeface="Arial"/>
                <a:cs typeface="Arial"/>
              </a:rPr>
              <a:t> 2024</a:t>
            </a:r>
            <a:endParaRPr lang="en-US" sz="1900" b="1" i="0" u="none" strike="noStrike" kern="1200" cap="none" spc="0" normalizeH="0" baseline="0" noProof="0" dirty="0">
              <a:ln>
                <a:noFill/>
              </a:ln>
              <a:solidFill>
                <a:schemeClr val="bg1">
                  <a:lumMod val="50000"/>
                </a:schemeClr>
              </a:solidFill>
              <a:effectLst/>
              <a:uLnTx/>
              <a:uFillTx/>
              <a:latin typeface="Arial"/>
              <a:cs typeface="Arial"/>
            </a:endParaRPr>
          </a:p>
        </p:txBody>
      </p:sp>
      <p:sp>
        <p:nvSpPr>
          <p:cNvPr id="2" name="Rectangle 1">
            <a:extLst>
              <a:ext uri="{FF2B5EF4-FFF2-40B4-BE49-F238E27FC236}">
                <a16:creationId xmlns:a16="http://schemas.microsoft.com/office/drawing/2014/main" id="{7C7B71FB-A2F5-634A-5EB3-053101683A0A}"/>
              </a:ext>
            </a:extLst>
          </p:cNvPr>
          <p:cNvSpPr/>
          <p:nvPr/>
        </p:nvSpPr>
        <p:spPr>
          <a:xfrm>
            <a:off x="522514" y="182880"/>
            <a:ext cx="13846629"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A0C8CD-D66A-6C6C-1C49-2DE54BC13085}"/>
              </a:ext>
            </a:extLst>
          </p:cNvPr>
          <p:cNvSpPr/>
          <p:nvPr/>
        </p:nvSpPr>
        <p:spPr>
          <a:xfrm>
            <a:off x="14329954" y="339635"/>
            <a:ext cx="45719" cy="778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06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8E02245-FCD1-7DE1-6744-45451DF50240}"/>
              </a:ext>
            </a:extLst>
          </p:cNvPr>
          <p:cNvCxnSpPr/>
          <p:nvPr/>
        </p:nvCxnSpPr>
        <p:spPr>
          <a:xfrm>
            <a:off x="2350293" y="7654252"/>
            <a:ext cx="3820319" cy="0"/>
          </a:xfrm>
          <a:prstGeom prst="line">
            <a:avLst/>
          </a:prstGeom>
        </p:spPr>
        <p:style>
          <a:lnRef idx="1">
            <a:schemeClr val="dk1"/>
          </a:lnRef>
          <a:fillRef idx="0">
            <a:schemeClr val="dk1"/>
          </a:fillRef>
          <a:effectRef idx="0">
            <a:schemeClr val="dk1"/>
          </a:effectRef>
          <a:fontRef idx="minor">
            <a:schemeClr val="tx1"/>
          </a:fontRef>
        </p:style>
      </p:cxnSp>
      <p:pic>
        <p:nvPicPr>
          <p:cNvPr id="14" name="Graphic 13" descr="Dollar">
            <a:extLst>
              <a:ext uri="{FF2B5EF4-FFF2-40B4-BE49-F238E27FC236}">
                <a16:creationId xmlns:a16="http://schemas.microsoft.com/office/drawing/2014/main" id="{80C25377-6412-4E2F-8B5A-4CEA025E0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93" y="244929"/>
            <a:ext cx="889000" cy="705224"/>
          </a:xfrm>
          <a:prstGeom prst="rect">
            <a:avLst/>
          </a:prstGeom>
        </p:spPr>
      </p:pic>
      <p:sp>
        <p:nvSpPr>
          <p:cNvPr id="26" name="Content Placeholder 2">
            <a:extLst>
              <a:ext uri="{FF2B5EF4-FFF2-40B4-BE49-F238E27FC236}">
                <a16:creationId xmlns:a16="http://schemas.microsoft.com/office/drawing/2014/main" id="{2BAE2521-350C-45A3-A2DA-18E0A75627DF}"/>
              </a:ext>
            </a:extLst>
          </p:cNvPr>
          <p:cNvSpPr txBox="1">
            <a:spLocks/>
          </p:cNvSpPr>
          <p:nvPr/>
        </p:nvSpPr>
        <p:spPr>
          <a:xfrm>
            <a:off x="2332797" y="607845"/>
            <a:ext cx="6968995" cy="329199"/>
          </a:xfrm>
          <a:prstGeom prst="rect">
            <a:avLst/>
          </a:prstGeom>
        </p:spPr>
        <p:txBody>
          <a:bodyPr wrap="square" lIns="0" tIns="0" rIns="0" bIns="0" numCol="1" anchor="ctr">
            <a:noAutofit/>
          </a:bodyPr>
          <a:lstStyle>
            <a:lvl1pPr marL="222876" indent="-222876" algn="l" defTabSz="891504"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29" indent="-222876" algn="l" defTabSz="891504"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380" indent="-222876" algn="l" defTabSz="891504"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33"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885"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637"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389"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141"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894"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a:lstStyle>
          <a:p>
            <a:pPr marL="0" marR="0" lvl="0" indent="0" algn="l" defTabSz="1097204" rtl="0" eaLnBrk="1" fontAlgn="auto" latinLnBrk="0" hangingPunct="1">
              <a:lnSpc>
                <a:spcPct val="100000"/>
              </a:lnSpc>
              <a:spcBef>
                <a:spcPts val="72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Exchange rate and other market developments</a:t>
            </a:r>
          </a:p>
        </p:txBody>
      </p:sp>
      <p:sp>
        <p:nvSpPr>
          <p:cNvPr id="24" name="Title 1">
            <a:extLst>
              <a:ext uri="{FF2B5EF4-FFF2-40B4-BE49-F238E27FC236}">
                <a16:creationId xmlns:a16="http://schemas.microsoft.com/office/drawing/2014/main" id="{6D40BC5C-AA6F-4471-BC8D-02AD312C34CD}"/>
              </a:ext>
            </a:extLst>
          </p:cNvPr>
          <p:cNvSpPr txBox="1">
            <a:spLocks/>
          </p:cNvSpPr>
          <p:nvPr/>
        </p:nvSpPr>
        <p:spPr>
          <a:xfrm>
            <a:off x="2214945" y="204510"/>
            <a:ext cx="6271972" cy="393031"/>
          </a:xfrm>
          <a:prstGeom prst="rect">
            <a:avLst/>
          </a:prstGeom>
        </p:spPr>
        <p:txBody>
          <a:bodyPr vert="horz" lIns="112542" tIns="56271" rIns="112542" bIns="56271" rtlCol="0" anchor="ctr">
            <a:normAutofit/>
          </a:bodyPr>
          <a:lstStyle>
            <a:lvl1pPr algn="l" defTabSz="891540" rtl="0" eaLnBrk="1" latinLnBrk="0" hangingPunct="1">
              <a:lnSpc>
                <a:spcPct val="90000"/>
              </a:lnSpc>
              <a:spcBef>
                <a:spcPct val="0"/>
              </a:spcBef>
              <a:buNone/>
              <a:defRPr sz="1560" b="1" kern="1200">
                <a:solidFill>
                  <a:schemeClr val="tx1"/>
                </a:solidFill>
                <a:latin typeface="Arial" panose="020B0604020202020204" pitchFamily="34" charset="0"/>
                <a:ea typeface="+mj-ea"/>
                <a:cs typeface="Arial" panose="020B0604020202020204" pitchFamily="34" charset="0"/>
              </a:defRPr>
            </a:lvl1pPr>
          </a:lstStyle>
          <a:p>
            <a:r>
              <a:rPr lang="en-US" sz="1600" dirty="0">
                <a:solidFill>
                  <a:srgbClr val="00B0F0"/>
                </a:solidFill>
                <a:latin typeface="Arial"/>
                <a:cs typeface="Arial"/>
              </a:rPr>
              <a:t>Malawi Financial Market Update: Week ending 2 February 2024</a:t>
            </a:r>
          </a:p>
        </p:txBody>
      </p:sp>
      <p:sp>
        <p:nvSpPr>
          <p:cNvPr id="27" name="TextBox 26">
            <a:extLst>
              <a:ext uri="{FF2B5EF4-FFF2-40B4-BE49-F238E27FC236}">
                <a16:creationId xmlns:a16="http://schemas.microsoft.com/office/drawing/2014/main" id="{6983B2D1-CCAB-3094-518F-9F37F069DCC3}"/>
              </a:ext>
            </a:extLst>
          </p:cNvPr>
          <p:cNvSpPr txBox="1"/>
          <p:nvPr/>
        </p:nvSpPr>
        <p:spPr>
          <a:xfrm>
            <a:off x="7693051" y="947813"/>
            <a:ext cx="6391249" cy="6924973"/>
          </a:xfrm>
          <a:prstGeom prst="rect">
            <a:avLst/>
          </a:prstGeom>
          <a:noFill/>
        </p:spPr>
        <p:txBody>
          <a:bodyPr wrap="square" lIns="91440" tIns="45720" rIns="91440" bIns="45720" rtlCol="0" anchor="t">
            <a:spAutoFit/>
          </a:bodyPr>
          <a:lstStyle/>
          <a:p>
            <a:pPr defTabSz="1097204">
              <a:spcBef>
                <a:spcPts val="600"/>
              </a:spcBef>
            </a:pPr>
            <a:r>
              <a:rPr lang="en-US" sz="1200" b="1">
                <a:solidFill>
                  <a:srgbClr val="00B0F0"/>
                </a:solidFill>
                <a:latin typeface="Arial"/>
                <a:cs typeface="Arial"/>
              </a:rPr>
              <a:t>What Happened This Week</a:t>
            </a:r>
          </a:p>
          <a:p>
            <a:pPr marL="342900" indent="-342900" algn="just" defTabSz="1097204">
              <a:spcBef>
                <a:spcPts val="600"/>
              </a:spcBef>
              <a:buFontTx/>
              <a:buAutoNum type="arabicPeriod"/>
            </a:pPr>
            <a:r>
              <a:rPr lang="en-GB" sz="1100">
                <a:latin typeface="Arial" panose="020B0604020202020204" pitchFamily="34" charset="0"/>
                <a:ea typeface="Calibri" panose="020F0502020204030204" pitchFamily="34" charset="0"/>
              </a:rPr>
              <a:t>Following the conclusion of the staff visit, the International Monetary Fund (IMF) states that staying on course with the Extended Credit </a:t>
            </a:r>
            <a:r>
              <a:rPr lang="en-US" sz="1100">
                <a:latin typeface="Arial" panose="020B0604020202020204" pitchFamily="34" charset="0"/>
                <a:ea typeface="Calibri" panose="020F0502020204030204" pitchFamily="34" charset="0"/>
              </a:rPr>
              <a:t>Facility (ECF) is key to Malawi’s restoration of macroeconomic stability, and </a:t>
            </a:r>
            <a:r>
              <a:rPr lang="en-GB" sz="1100">
                <a:latin typeface="Arial" panose="020B0604020202020204" pitchFamily="34" charset="0"/>
                <a:ea typeface="Calibri" panose="020F0502020204030204" pitchFamily="34" charset="0"/>
              </a:rPr>
              <a:t>risks to the programme remain. According to the IMF representative, risks to the programme include delays and weaker-than-expected implementation of policy adjustments, prolonged debt restructuring process, and further weather-related shocks. Upside risks include a faster-than-anticipated impact of policy actions, successful export diversification, and budget overperformance. Malawi’s structural benchmarks under the ECF arrangement include repealing </a:t>
            </a:r>
            <a:r>
              <a:rPr lang="en-US" sz="1100">
                <a:latin typeface="Arial" panose="020B0604020202020204" pitchFamily="34" charset="0"/>
                <a:ea typeface="Calibri" panose="020F0502020204030204" pitchFamily="34" charset="0"/>
              </a:rPr>
              <a:t>preferential treatment for motor vehicle and VAT relief for current and former public officials and making</a:t>
            </a:r>
            <a:r>
              <a:rPr lang="en-GB" sz="1100">
                <a:latin typeface="Arial" panose="020B0604020202020204" pitchFamily="34" charset="0"/>
                <a:ea typeface="Calibri" panose="020F0502020204030204" pitchFamily="34" charset="0"/>
              </a:rPr>
              <a:t> VAT reviews on building materials, supply of motor vehicles and business inputs (</a:t>
            </a:r>
            <a:r>
              <a:rPr lang="en-GB" sz="1100" i="1">
                <a:latin typeface="Arial" panose="020B0604020202020204" pitchFamily="34" charset="0"/>
                <a:ea typeface="Calibri" panose="020F0502020204030204" pitchFamily="34" charset="0"/>
              </a:rPr>
              <a:t>The Nation, 29 January, 2024</a:t>
            </a:r>
            <a:r>
              <a:rPr lang="en-GB" sz="1100">
                <a:latin typeface="Arial" panose="020B0604020202020204" pitchFamily="34" charset="0"/>
                <a:ea typeface="Calibri" panose="020F0502020204030204" pitchFamily="34" charset="0"/>
              </a:rPr>
              <a:t>).</a:t>
            </a:r>
          </a:p>
          <a:p>
            <a:pPr marL="342900" indent="-342900" algn="just" defTabSz="1097204">
              <a:spcBef>
                <a:spcPts val="600"/>
              </a:spcBef>
              <a:buFontTx/>
              <a:buAutoNum type="arabicPeriod"/>
            </a:pPr>
            <a:r>
              <a:rPr lang="en-GB" sz="1100">
                <a:latin typeface="Arial" panose="020B0604020202020204" pitchFamily="34" charset="0"/>
                <a:ea typeface="Calibri" panose="020F0502020204030204" pitchFamily="34" charset="0"/>
              </a:rPr>
              <a:t>According to the Electricity Supply Corporation of Malawi (</a:t>
            </a:r>
            <a:r>
              <a:rPr lang="en-GB" sz="1100" err="1">
                <a:latin typeface="Arial" panose="020B0604020202020204" pitchFamily="34" charset="0"/>
                <a:ea typeface="Calibri" panose="020F0502020204030204" pitchFamily="34" charset="0"/>
              </a:rPr>
              <a:t>Escom</a:t>
            </a:r>
            <a:r>
              <a:rPr lang="en-GB" sz="1100">
                <a:latin typeface="Arial" panose="020B0604020202020204" pitchFamily="34" charset="0"/>
                <a:ea typeface="Calibri" panose="020F0502020204030204" pitchFamily="34" charset="0"/>
              </a:rPr>
              <a:t>), the Malawi-Mozambique Power Interconnector  Project will roll out soon as about  80%  of the project has been completed. The project is designed to connect Mozambique’s and Malawi’s power transmission systems to enable both countries to engage in bilateral and regional power trade in the Southern African Power Pool (Sapp). This will translate into improved access to electricity in the country by 50 megawatts. The project is set to conclude in September this year. (</a:t>
            </a:r>
            <a:r>
              <a:rPr lang="en-GB" sz="1100" i="1">
                <a:latin typeface="Arial" panose="020B0604020202020204" pitchFamily="34" charset="0"/>
                <a:ea typeface="Calibri" panose="020F0502020204030204" pitchFamily="34" charset="0"/>
              </a:rPr>
              <a:t>Daily Times, 30 January, 2024</a:t>
            </a:r>
            <a:r>
              <a:rPr lang="en-GB" sz="1100">
                <a:latin typeface="Arial" panose="020B0604020202020204" pitchFamily="34" charset="0"/>
                <a:ea typeface="Calibri" panose="020F0502020204030204" pitchFamily="34" charset="0"/>
              </a:rPr>
              <a:t>).</a:t>
            </a:r>
          </a:p>
          <a:p>
            <a:pPr marL="342900" indent="-342900" algn="just" defTabSz="1097204">
              <a:spcBef>
                <a:spcPts val="600"/>
              </a:spcBef>
              <a:buFontTx/>
              <a:buAutoNum type="arabicPeriod"/>
            </a:pPr>
            <a:r>
              <a:rPr lang="en-GB" sz="1100">
                <a:latin typeface="Arial" panose="020B0604020202020204" pitchFamily="34" charset="0"/>
                <a:ea typeface="Calibri" panose="020F0502020204030204" pitchFamily="34" charset="0"/>
              </a:rPr>
              <a:t>Six local companies have entered the Malawi Stock Exchange (MSE)’s </a:t>
            </a:r>
            <a:r>
              <a:rPr lang="en-GB" sz="1100" err="1">
                <a:latin typeface="Arial" panose="020B0604020202020204" pitchFamily="34" charset="0"/>
                <a:ea typeface="Calibri" panose="020F0502020204030204" pitchFamily="34" charset="0"/>
              </a:rPr>
              <a:t>Mzinga</a:t>
            </a:r>
            <a:r>
              <a:rPr lang="en-GB" sz="1100">
                <a:latin typeface="Arial" panose="020B0604020202020204" pitchFamily="34" charset="0"/>
                <a:ea typeface="Calibri" panose="020F0502020204030204" pitchFamily="34" charset="0"/>
              </a:rPr>
              <a:t> Incubation Programme with anticipation of listing on the local bourse at the end of orientation. This includes </a:t>
            </a:r>
            <a:r>
              <a:rPr lang="en-GB" sz="1100" err="1">
                <a:latin typeface="Arial" panose="020B0604020202020204" pitchFamily="34" charset="0"/>
                <a:ea typeface="Calibri" panose="020F0502020204030204" pitchFamily="34" charset="0"/>
              </a:rPr>
              <a:t>Agro</a:t>
            </a:r>
            <a:r>
              <a:rPr lang="en-GB" sz="1100">
                <a:latin typeface="Arial" panose="020B0604020202020204" pitchFamily="34" charset="0"/>
                <a:ea typeface="Calibri" panose="020F0502020204030204" pitchFamily="34" charset="0"/>
              </a:rPr>
              <a:t>-Input Supplies Limited, Combine Cargo Limited, </a:t>
            </a:r>
            <a:r>
              <a:rPr lang="en-GB" sz="1100" err="1">
                <a:latin typeface="Arial" panose="020B0604020202020204" pitchFamily="34" charset="0"/>
                <a:ea typeface="Calibri" panose="020F0502020204030204" pitchFamily="34" charset="0"/>
              </a:rPr>
              <a:t>Nagowa</a:t>
            </a:r>
            <a:r>
              <a:rPr lang="en-GB" sz="1100">
                <a:latin typeface="Arial" panose="020B0604020202020204" pitchFamily="34" charset="0"/>
                <a:ea typeface="Calibri" panose="020F0502020204030204" pitchFamily="34" charset="0"/>
              </a:rPr>
              <a:t> Finance Limited, </a:t>
            </a:r>
            <a:r>
              <a:rPr lang="en-GB" sz="1100" err="1">
                <a:latin typeface="Arial" panose="020B0604020202020204" pitchFamily="34" charset="0"/>
                <a:ea typeface="Calibri" panose="020F0502020204030204" pitchFamily="34" charset="0"/>
              </a:rPr>
              <a:t>WealthNet</a:t>
            </a:r>
            <a:r>
              <a:rPr lang="en-GB" sz="1100">
                <a:latin typeface="Arial" panose="020B0604020202020204" pitchFamily="34" charset="0"/>
                <a:ea typeface="Calibri" panose="020F0502020204030204" pitchFamily="34" charset="0"/>
              </a:rPr>
              <a:t> Finance Public Limited  Company, </a:t>
            </a:r>
            <a:r>
              <a:rPr lang="en-GB" sz="1100" err="1">
                <a:latin typeface="Arial" panose="020B0604020202020204" pitchFamily="34" charset="0"/>
                <a:ea typeface="Calibri" panose="020F0502020204030204" pitchFamily="34" charset="0"/>
              </a:rPr>
              <a:t>Ziweto</a:t>
            </a:r>
            <a:r>
              <a:rPr lang="en-GB" sz="1100">
                <a:latin typeface="Arial" panose="020B0604020202020204" pitchFamily="34" charset="0"/>
                <a:ea typeface="Calibri" panose="020F0502020204030204" pitchFamily="34" charset="0"/>
              </a:rPr>
              <a:t> Enterprises Limited and Unitech Technologies Limited. The programme will run for 18 months. The companies will be taken through various topics</a:t>
            </a:r>
            <a:r>
              <a:rPr lang="en-US" sz="1100">
                <a:latin typeface="Arial" panose="020B0604020202020204" pitchFamily="34" charset="0"/>
                <a:ea typeface="Calibri" panose="020F0502020204030204" pitchFamily="34" charset="0"/>
              </a:rPr>
              <a:t>, including corporate governance, financial reporting, business financing, and </a:t>
            </a:r>
            <a:r>
              <a:rPr lang="en-GB" sz="1100">
                <a:latin typeface="Arial" panose="020B0604020202020204" pitchFamily="34" charset="0"/>
                <a:ea typeface="Calibri" panose="020F0502020204030204" pitchFamily="34" charset="0"/>
              </a:rPr>
              <a:t>how to prepare listing documentation, among others. The expectation is that at least two companies graduate to list on </a:t>
            </a:r>
            <a:r>
              <a:rPr lang="en-GB" sz="1100" err="1">
                <a:latin typeface="Arial" panose="020B0604020202020204" pitchFamily="34" charset="0"/>
                <a:ea typeface="Calibri" panose="020F0502020204030204" pitchFamily="34" charset="0"/>
              </a:rPr>
              <a:t>EDGEx</a:t>
            </a:r>
            <a:r>
              <a:rPr lang="en-GB" sz="1100">
                <a:latin typeface="Arial" panose="020B0604020202020204" pitchFamily="34" charset="0"/>
                <a:ea typeface="Calibri" panose="020F0502020204030204" pitchFamily="34" charset="0"/>
              </a:rPr>
              <a:t> at the end of the 18 months. Other companies applied but did not go through because of incomplete documentation or failure to meet the eligibility requirements stipulated. (The Daily Times 30 January,2024)</a:t>
            </a:r>
          </a:p>
          <a:p>
            <a:pPr marL="342900" indent="-342900" algn="just" defTabSz="1097204">
              <a:spcBef>
                <a:spcPts val="600"/>
              </a:spcBef>
              <a:buFontTx/>
              <a:buAutoNum type="arabicPeriod"/>
            </a:pPr>
            <a:r>
              <a:rPr lang="en-GB" sz="1100">
                <a:latin typeface="Arial" panose="020B0604020202020204" pitchFamily="34" charset="0"/>
                <a:ea typeface="Calibri" panose="020F0502020204030204" pitchFamily="34" charset="0"/>
              </a:rPr>
              <a:t>According to Transparency International, Malawi scored 34 out of 100 in the 2023 Corruption Perceptions Index. The CPI ranks 180 countries and territories around the globe by their perceived levels of public sector corruption, scoring on a scale of 0 (highly corrupt) to 100 (very clean). Malawi ranks number  Over two-thirds of countries score below 50 out of 100, which strongly indicates that 115 out of the 180 countries have serious corruption problems. The 2023 Corruption Perceptions Index (CPI) shows that corruption is thriving across the world.  The global average is only 43, while most countries have made no progress or declined in the last decade. In 2023, 23 countries fell to their lowest scores ever. (</a:t>
            </a:r>
            <a:r>
              <a:rPr lang="en-GB" sz="1100" i="1">
                <a:latin typeface="Arial" panose="020B0604020202020204" pitchFamily="34" charset="0"/>
                <a:ea typeface="Calibri" panose="020F0502020204030204" pitchFamily="34" charset="0"/>
              </a:rPr>
              <a:t>Corruption Perceptions Index 2023, Transparency International</a:t>
            </a:r>
            <a:r>
              <a:rPr lang="en-GB" sz="1100">
                <a:latin typeface="Arial" panose="020B0604020202020204" pitchFamily="34" charset="0"/>
                <a:ea typeface="Calibri" panose="020F0502020204030204" pitchFamily="34" charset="0"/>
              </a:rPr>
              <a:t>)</a:t>
            </a:r>
          </a:p>
          <a:p>
            <a:pPr marL="342900" indent="-342900" algn="just" defTabSz="1097204">
              <a:spcBef>
                <a:spcPts val="600"/>
              </a:spcBef>
              <a:buFontTx/>
              <a:buAutoNum type="arabicPeriod"/>
            </a:pPr>
            <a:endParaRPr lang="en-GB" sz="1100">
              <a:latin typeface="Arial" panose="020B0604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7001364F-856E-D828-01AD-35375A0D2E65}"/>
              </a:ext>
            </a:extLst>
          </p:cNvPr>
          <p:cNvSpPr txBox="1"/>
          <p:nvPr/>
        </p:nvSpPr>
        <p:spPr>
          <a:xfrm>
            <a:off x="2350293" y="7661732"/>
            <a:ext cx="4518346" cy="369332"/>
          </a:xfrm>
          <a:prstGeom prst="rect">
            <a:avLst/>
          </a:prstGeom>
          <a:noFill/>
        </p:spPr>
        <p:txBody>
          <a:bodyPr wrap="square" lIns="91440" tIns="45720" rIns="91440" bIns="45720" rtlCol="0" anchor="t">
            <a:spAutoFit/>
          </a:bodyPr>
          <a:lstStyle>
            <a:defPPr>
              <a:defRPr lang="en-US"/>
            </a:defPPr>
            <a:lvl1pPr>
              <a:defRPr sz="900" i="1">
                <a:latin typeface="Arial" panose="020B0604020202020204" pitchFamily="34" charset="0"/>
                <a:cs typeface="Arial" panose="020B0604020202020204" pitchFamily="34" charset="0"/>
              </a:defRPr>
            </a:lvl1pPr>
          </a:lstStyle>
          <a:p>
            <a:r>
              <a:rPr lang="en-US" dirty="0">
                <a:latin typeface="Arial"/>
                <a:cs typeface="Arial"/>
              </a:rPr>
              <a:t>*: Reserve Bank of Malawi opening exchange rates as of 2 February 2024</a:t>
            </a:r>
          </a:p>
          <a:p>
            <a:endParaRPr lang="en-US" dirty="0">
              <a:latin typeface="Arial"/>
              <a:cs typeface="Arial"/>
            </a:endParaRPr>
          </a:p>
        </p:txBody>
      </p:sp>
      <p:sp>
        <p:nvSpPr>
          <p:cNvPr id="5" name="TextBox 4">
            <a:extLst>
              <a:ext uri="{FF2B5EF4-FFF2-40B4-BE49-F238E27FC236}">
                <a16:creationId xmlns:a16="http://schemas.microsoft.com/office/drawing/2014/main" id="{C62C0D9F-7057-BFA0-4617-B02A6E6C8ACB}"/>
              </a:ext>
            </a:extLst>
          </p:cNvPr>
          <p:cNvSpPr txBox="1"/>
          <p:nvPr/>
        </p:nvSpPr>
        <p:spPr>
          <a:xfrm>
            <a:off x="2343430" y="965399"/>
            <a:ext cx="4593265" cy="276999"/>
          </a:xfrm>
          <a:prstGeom prst="rect">
            <a:avLst/>
          </a:prstGeom>
        </p:spPr>
        <p:txBody>
          <a:bodyPr wrap="square" lIns="0" tIns="0" rIns="0" bIns="0" numCol="1" anchor="ctr">
            <a:noAutofit/>
          </a:bodyPr>
          <a:lstStyle>
            <a:defPPr>
              <a:defRPr lang="en-US"/>
            </a:defPPr>
            <a:lvl1pPr marR="0" lvl="0" indent="0" defTabSz="1097204" fontAlgn="auto">
              <a:lnSpc>
                <a:spcPct val="100000"/>
              </a:lnSpc>
              <a:spcBef>
                <a:spcPts val="720"/>
              </a:spcBef>
              <a:spcAft>
                <a:spcPts val="0"/>
              </a:spcAft>
              <a:buClrTx/>
              <a:buSzTx/>
              <a:buFontTx/>
              <a:buNone/>
              <a:tabLst/>
              <a:defRPr kumimoji="0" sz="1200" b="1" i="0" u="none" strike="noStrike" cap="none" spc="0" normalizeH="0" baseline="0">
                <a:ln>
                  <a:noFill/>
                </a:ln>
                <a:solidFill>
                  <a:srgbClr val="00B0F0"/>
                </a:solidFill>
                <a:effectLst/>
                <a:uLnTx/>
                <a:uFillTx/>
                <a:latin typeface="Arial" panose="020B0604020202020204" pitchFamily="34" charset="0"/>
                <a:cs typeface="Arial" panose="020B0604020202020204" pitchFamily="34" charset="0"/>
              </a:defRPr>
            </a:lvl1pPr>
            <a:lvl2pPr marL="668629" indent="-222876" defTabSz="891504">
              <a:lnSpc>
                <a:spcPct val="90000"/>
              </a:lnSpc>
              <a:spcBef>
                <a:spcPts val="488"/>
              </a:spcBef>
              <a:buFont typeface="Arial" panose="020B0604020202020204" pitchFamily="34" charset="0"/>
              <a:buChar char="•"/>
              <a:defRPr sz="2340"/>
            </a:lvl2pPr>
            <a:lvl3pPr marL="1114380" indent="-222876" defTabSz="891504">
              <a:lnSpc>
                <a:spcPct val="90000"/>
              </a:lnSpc>
              <a:spcBef>
                <a:spcPts val="488"/>
              </a:spcBef>
              <a:buFont typeface="Arial" panose="020B0604020202020204" pitchFamily="34" charset="0"/>
              <a:buChar char="•"/>
              <a:defRPr sz="1950"/>
            </a:lvl3pPr>
            <a:lvl4pPr marL="1560133" indent="-222876" defTabSz="891504">
              <a:lnSpc>
                <a:spcPct val="90000"/>
              </a:lnSpc>
              <a:spcBef>
                <a:spcPts val="488"/>
              </a:spcBef>
              <a:buFont typeface="Arial" panose="020B0604020202020204" pitchFamily="34" charset="0"/>
              <a:buChar char="•"/>
              <a:defRPr sz="1755"/>
            </a:lvl4pPr>
            <a:lvl5pPr marL="2005885" indent="-222876" defTabSz="891504">
              <a:lnSpc>
                <a:spcPct val="90000"/>
              </a:lnSpc>
              <a:spcBef>
                <a:spcPts val="488"/>
              </a:spcBef>
              <a:buFont typeface="Arial" panose="020B0604020202020204" pitchFamily="34" charset="0"/>
              <a:buChar char="•"/>
              <a:defRPr sz="1755"/>
            </a:lvl5pPr>
            <a:lvl6pPr marL="2451637" indent="-222876" defTabSz="891504">
              <a:lnSpc>
                <a:spcPct val="90000"/>
              </a:lnSpc>
              <a:spcBef>
                <a:spcPts val="488"/>
              </a:spcBef>
              <a:buFont typeface="Arial" panose="020B0604020202020204" pitchFamily="34" charset="0"/>
              <a:buChar char="•"/>
              <a:defRPr sz="1755"/>
            </a:lvl6pPr>
            <a:lvl7pPr marL="2897389" indent="-222876" defTabSz="891504">
              <a:lnSpc>
                <a:spcPct val="90000"/>
              </a:lnSpc>
              <a:spcBef>
                <a:spcPts val="488"/>
              </a:spcBef>
              <a:buFont typeface="Arial" panose="020B0604020202020204" pitchFamily="34" charset="0"/>
              <a:buChar char="•"/>
              <a:defRPr sz="1755"/>
            </a:lvl7pPr>
            <a:lvl8pPr marL="3343141" indent="-222876" defTabSz="891504">
              <a:lnSpc>
                <a:spcPct val="90000"/>
              </a:lnSpc>
              <a:spcBef>
                <a:spcPts val="488"/>
              </a:spcBef>
              <a:buFont typeface="Arial" panose="020B0604020202020204" pitchFamily="34" charset="0"/>
              <a:buChar char="•"/>
              <a:defRPr sz="1755"/>
            </a:lvl8pPr>
            <a:lvl9pPr marL="3788894" indent="-222876" defTabSz="891504">
              <a:lnSpc>
                <a:spcPct val="90000"/>
              </a:lnSpc>
              <a:spcBef>
                <a:spcPts val="488"/>
              </a:spcBef>
              <a:buFont typeface="Arial" panose="020B0604020202020204" pitchFamily="34" charset="0"/>
              <a:buChar char="•"/>
              <a:defRPr sz="1755"/>
            </a:lvl9pPr>
          </a:lstStyle>
          <a:p>
            <a:r>
              <a:rPr kumimoji="0" lang="en-US"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Exchange rate (Source: RBM)</a:t>
            </a:r>
            <a:endParaRPr lang="en-US"/>
          </a:p>
        </p:txBody>
      </p:sp>
      <p:sp>
        <p:nvSpPr>
          <p:cNvPr id="11" name="TextBox 10">
            <a:extLst>
              <a:ext uri="{FF2B5EF4-FFF2-40B4-BE49-F238E27FC236}">
                <a16:creationId xmlns:a16="http://schemas.microsoft.com/office/drawing/2014/main" id="{BAFA48B2-D866-5B82-5FBB-1F7CC05F0D87}"/>
              </a:ext>
            </a:extLst>
          </p:cNvPr>
          <p:cNvSpPr txBox="1"/>
          <p:nvPr/>
        </p:nvSpPr>
        <p:spPr>
          <a:xfrm>
            <a:off x="2344086" y="4128551"/>
            <a:ext cx="4593265" cy="491027"/>
          </a:xfrm>
          <a:prstGeom prst="rect">
            <a:avLst/>
          </a:prstGeom>
        </p:spPr>
        <p:txBody>
          <a:bodyPr wrap="square" lIns="0" tIns="0" rIns="0" bIns="0" numCol="1" anchor="ctr">
            <a:noAutofit/>
          </a:bodyPr>
          <a:lstStyle>
            <a:defPPr>
              <a:defRPr lang="en-US"/>
            </a:defPPr>
            <a:lvl1pPr marR="0" lvl="0" indent="0" defTabSz="1097204" fontAlgn="auto">
              <a:lnSpc>
                <a:spcPct val="100000"/>
              </a:lnSpc>
              <a:spcBef>
                <a:spcPts val="720"/>
              </a:spcBef>
              <a:spcAft>
                <a:spcPts val="0"/>
              </a:spcAft>
              <a:buClrTx/>
              <a:buSzTx/>
              <a:buFontTx/>
              <a:buNone/>
              <a:tabLst/>
              <a:defRPr kumimoji="0" sz="1200" b="1" i="0" u="none" strike="noStrike" cap="none" spc="0" normalizeH="0" baseline="0">
                <a:ln>
                  <a:noFill/>
                </a:ln>
                <a:solidFill>
                  <a:srgbClr val="00B0F0"/>
                </a:solidFill>
                <a:effectLst/>
                <a:uLnTx/>
                <a:uFillTx/>
                <a:latin typeface="Arial" panose="020B0604020202020204" pitchFamily="34" charset="0"/>
                <a:cs typeface="Arial" panose="020B0604020202020204" pitchFamily="34" charset="0"/>
              </a:defRPr>
            </a:lvl1pPr>
            <a:lvl2pPr marL="668629" indent="-222876" defTabSz="891504">
              <a:lnSpc>
                <a:spcPct val="90000"/>
              </a:lnSpc>
              <a:spcBef>
                <a:spcPts val="488"/>
              </a:spcBef>
              <a:buFont typeface="Arial" panose="020B0604020202020204" pitchFamily="34" charset="0"/>
              <a:buChar char="•"/>
              <a:defRPr sz="2340"/>
            </a:lvl2pPr>
            <a:lvl3pPr marL="1114380" indent="-222876" defTabSz="891504">
              <a:lnSpc>
                <a:spcPct val="90000"/>
              </a:lnSpc>
              <a:spcBef>
                <a:spcPts val="488"/>
              </a:spcBef>
              <a:buFont typeface="Arial" panose="020B0604020202020204" pitchFamily="34" charset="0"/>
              <a:buChar char="•"/>
              <a:defRPr sz="1950"/>
            </a:lvl3pPr>
            <a:lvl4pPr marL="1560133" indent="-222876" defTabSz="891504">
              <a:lnSpc>
                <a:spcPct val="90000"/>
              </a:lnSpc>
              <a:spcBef>
                <a:spcPts val="488"/>
              </a:spcBef>
              <a:buFont typeface="Arial" panose="020B0604020202020204" pitchFamily="34" charset="0"/>
              <a:buChar char="•"/>
              <a:defRPr sz="1755"/>
            </a:lvl4pPr>
            <a:lvl5pPr marL="2005885" indent="-222876" defTabSz="891504">
              <a:lnSpc>
                <a:spcPct val="90000"/>
              </a:lnSpc>
              <a:spcBef>
                <a:spcPts val="488"/>
              </a:spcBef>
              <a:buFont typeface="Arial" panose="020B0604020202020204" pitchFamily="34" charset="0"/>
              <a:buChar char="•"/>
              <a:defRPr sz="1755"/>
            </a:lvl5pPr>
            <a:lvl6pPr marL="2451637" indent="-222876" defTabSz="891504">
              <a:lnSpc>
                <a:spcPct val="90000"/>
              </a:lnSpc>
              <a:spcBef>
                <a:spcPts val="488"/>
              </a:spcBef>
              <a:buFont typeface="Arial" panose="020B0604020202020204" pitchFamily="34" charset="0"/>
              <a:buChar char="•"/>
              <a:defRPr sz="1755"/>
            </a:lvl6pPr>
            <a:lvl7pPr marL="2897389" indent="-222876" defTabSz="891504">
              <a:lnSpc>
                <a:spcPct val="90000"/>
              </a:lnSpc>
              <a:spcBef>
                <a:spcPts val="488"/>
              </a:spcBef>
              <a:buFont typeface="Arial" panose="020B0604020202020204" pitchFamily="34" charset="0"/>
              <a:buChar char="•"/>
              <a:defRPr sz="1755"/>
            </a:lvl7pPr>
            <a:lvl8pPr marL="3343141" indent="-222876" defTabSz="891504">
              <a:lnSpc>
                <a:spcPct val="90000"/>
              </a:lnSpc>
              <a:spcBef>
                <a:spcPts val="488"/>
              </a:spcBef>
              <a:buFont typeface="Arial" panose="020B0604020202020204" pitchFamily="34" charset="0"/>
              <a:buChar char="•"/>
              <a:defRPr sz="1755"/>
            </a:lvl8pPr>
            <a:lvl9pPr marL="3788894" indent="-222876" defTabSz="891504">
              <a:lnSpc>
                <a:spcPct val="90000"/>
              </a:lnSpc>
              <a:spcBef>
                <a:spcPts val="488"/>
              </a:spcBef>
              <a:buFont typeface="Arial" panose="020B0604020202020204" pitchFamily="34" charset="0"/>
              <a:buChar char="•"/>
              <a:defRPr sz="1755"/>
            </a:lvl9pPr>
          </a:lstStyle>
          <a:p>
            <a:endParaRPr lang="en-US">
              <a:latin typeface="Arial"/>
              <a:cs typeface="Arial"/>
            </a:endParaRPr>
          </a:p>
        </p:txBody>
      </p:sp>
      <p:sp>
        <p:nvSpPr>
          <p:cNvPr id="8" name="TextBox 7">
            <a:extLst>
              <a:ext uri="{FF2B5EF4-FFF2-40B4-BE49-F238E27FC236}">
                <a16:creationId xmlns:a16="http://schemas.microsoft.com/office/drawing/2014/main" id="{107E5B9B-4D66-E63B-CDF3-9B85BF49E1DB}"/>
              </a:ext>
            </a:extLst>
          </p:cNvPr>
          <p:cNvSpPr txBox="1"/>
          <p:nvPr/>
        </p:nvSpPr>
        <p:spPr>
          <a:xfrm>
            <a:off x="222250" y="947813"/>
            <a:ext cx="1944688" cy="2308324"/>
          </a:xfrm>
          <a:prstGeom prst="rect">
            <a:avLst/>
          </a:prstGeom>
          <a:noFill/>
        </p:spPr>
        <p:txBody>
          <a:bodyPr wrap="square" lIns="91440" tIns="45720" rIns="91440" bIns="45720" rtlCol="0" anchor="t">
            <a:spAutoFit/>
          </a:bodyPr>
          <a:lstStyle/>
          <a:p>
            <a:endParaRPr lang="en-US" sz="1200" i="1" kern="100">
              <a:solidFill>
                <a:srgbClr val="00B0F0"/>
              </a:solidFill>
              <a:latin typeface="Arial" panose="020B0604020202020204" pitchFamily="34" charset="0"/>
              <a:cs typeface="Arial" panose="020B0604020202020204" pitchFamily="34" charset="0"/>
            </a:endParaRPr>
          </a:p>
          <a:p>
            <a:r>
              <a:rPr lang="en-GB" sz="1200" i="1" kern="100">
                <a:solidFill>
                  <a:srgbClr val="00B0F0"/>
                </a:solidFill>
                <a:latin typeface="Arial" panose="020B0604020202020204" pitchFamily="34" charset="0"/>
                <a:cs typeface="Arial" panose="020B0604020202020204" pitchFamily="34" charset="0"/>
              </a:rPr>
              <a:t>According to the IMF, staying on course with the ECF is key to Malawi’s restoration of macroeconomic stability.</a:t>
            </a:r>
          </a:p>
          <a:p>
            <a:endParaRPr lang="en-GB" sz="1200" i="1" kern="100">
              <a:solidFill>
                <a:srgbClr val="00B0F0"/>
              </a:solidFill>
              <a:latin typeface="Arial" panose="020B0604020202020204" pitchFamily="34" charset="0"/>
              <a:cs typeface="Arial" panose="020B0604020202020204" pitchFamily="34" charset="0"/>
            </a:endParaRPr>
          </a:p>
          <a:p>
            <a:r>
              <a:rPr lang="en-GB" sz="1200" i="1" kern="100">
                <a:solidFill>
                  <a:srgbClr val="00B0F0"/>
                </a:solidFill>
                <a:latin typeface="Arial" panose="020B0604020202020204" pitchFamily="34" charset="0"/>
                <a:cs typeface="Arial" panose="020B0604020202020204" pitchFamily="34" charset="0"/>
              </a:rPr>
              <a:t>Malawi is set to benefit from 50 megawatts from the  Malawi-Mozambique Power Interconnector  Project. </a:t>
            </a:r>
            <a:endParaRPr lang="en-US" sz="1200" i="1" kern="100">
              <a:solidFill>
                <a:srgbClr val="00B0F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B72A27-C19B-4A2E-4ACB-C0E022466E6A}"/>
              </a:ext>
            </a:extLst>
          </p:cNvPr>
          <p:cNvSpPr txBox="1"/>
          <p:nvPr/>
        </p:nvSpPr>
        <p:spPr>
          <a:xfrm>
            <a:off x="2343430" y="4288799"/>
            <a:ext cx="4593265" cy="276999"/>
          </a:xfrm>
          <a:prstGeom prst="rect">
            <a:avLst/>
          </a:prstGeom>
        </p:spPr>
        <p:txBody>
          <a:bodyPr wrap="square" lIns="0" tIns="0" rIns="0" bIns="0" numCol="1" anchor="ctr">
            <a:noAutofit/>
          </a:bodyPr>
          <a:lstStyle>
            <a:defPPr>
              <a:defRPr lang="en-US"/>
            </a:defPPr>
            <a:lvl1pPr marR="0" lvl="0" indent="0" defTabSz="1097204" fontAlgn="auto">
              <a:lnSpc>
                <a:spcPct val="100000"/>
              </a:lnSpc>
              <a:spcBef>
                <a:spcPts val="720"/>
              </a:spcBef>
              <a:spcAft>
                <a:spcPts val="0"/>
              </a:spcAft>
              <a:buClrTx/>
              <a:buSzTx/>
              <a:buFontTx/>
              <a:buNone/>
              <a:tabLst/>
              <a:defRPr kumimoji="0" sz="1200" b="1" i="0" u="none" strike="noStrike" cap="none" spc="0" normalizeH="0" baseline="0">
                <a:ln>
                  <a:noFill/>
                </a:ln>
                <a:solidFill>
                  <a:srgbClr val="00B0F0"/>
                </a:solidFill>
                <a:effectLst/>
                <a:uLnTx/>
                <a:uFillTx/>
                <a:latin typeface="Arial" panose="020B0604020202020204" pitchFamily="34" charset="0"/>
                <a:cs typeface="Arial" panose="020B0604020202020204" pitchFamily="34" charset="0"/>
              </a:defRPr>
            </a:lvl1pPr>
            <a:lvl2pPr marL="668629" indent="-222876" defTabSz="891504">
              <a:lnSpc>
                <a:spcPct val="90000"/>
              </a:lnSpc>
              <a:spcBef>
                <a:spcPts val="488"/>
              </a:spcBef>
              <a:buFont typeface="Arial" panose="020B0604020202020204" pitchFamily="34" charset="0"/>
              <a:buChar char="•"/>
              <a:defRPr sz="2340"/>
            </a:lvl2pPr>
            <a:lvl3pPr marL="1114380" indent="-222876" defTabSz="891504">
              <a:lnSpc>
                <a:spcPct val="90000"/>
              </a:lnSpc>
              <a:spcBef>
                <a:spcPts val="488"/>
              </a:spcBef>
              <a:buFont typeface="Arial" panose="020B0604020202020204" pitchFamily="34" charset="0"/>
              <a:buChar char="•"/>
              <a:defRPr sz="1950"/>
            </a:lvl3pPr>
            <a:lvl4pPr marL="1560133" indent="-222876" defTabSz="891504">
              <a:lnSpc>
                <a:spcPct val="90000"/>
              </a:lnSpc>
              <a:spcBef>
                <a:spcPts val="488"/>
              </a:spcBef>
              <a:buFont typeface="Arial" panose="020B0604020202020204" pitchFamily="34" charset="0"/>
              <a:buChar char="•"/>
              <a:defRPr sz="1755"/>
            </a:lvl4pPr>
            <a:lvl5pPr marL="2005885" indent="-222876" defTabSz="891504">
              <a:lnSpc>
                <a:spcPct val="90000"/>
              </a:lnSpc>
              <a:spcBef>
                <a:spcPts val="488"/>
              </a:spcBef>
              <a:buFont typeface="Arial" panose="020B0604020202020204" pitchFamily="34" charset="0"/>
              <a:buChar char="•"/>
              <a:defRPr sz="1755"/>
            </a:lvl5pPr>
            <a:lvl6pPr marL="2451637" indent="-222876" defTabSz="891504">
              <a:lnSpc>
                <a:spcPct val="90000"/>
              </a:lnSpc>
              <a:spcBef>
                <a:spcPts val="488"/>
              </a:spcBef>
              <a:buFont typeface="Arial" panose="020B0604020202020204" pitchFamily="34" charset="0"/>
              <a:buChar char="•"/>
              <a:defRPr sz="1755"/>
            </a:lvl6pPr>
            <a:lvl7pPr marL="2897389" indent="-222876" defTabSz="891504">
              <a:lnSpc>
                <a:spcPct val="90000"/>
              </a:lnSpc>
              <a:spcBef>
                <a:spcPts val="488"/>
              </a:spcBef>
              <a:buFont typeface="Arial" panose="020B0604020202020204" pitchFamily="34" charset="0"/>
              <a:buChar char="•"/>
              <a:defRPr sz="1755"/>
            </a:lvl7pPr>
            <a:lvl8pPr marL="3343141" indent="-222876" defTabSz="891504">
              <a:lnSpc>
                <a:spcPct val="90000"/>
              </a:lnSpc>
              <a:spcBef>
                <a:spcPts val="488"/>
              </a:spcBef>
              <a:buFont typeface="Arial" panose="020B0604020202020204" pitchFamily="34" charset="0"/>
              <a:buChar char="•"/>
              <a:defRPr sz="1755"/>
            </a:lvl8pPr>
            <a:lvl9pPr marL="3788894" indent="-222876" defTabSz="891504">
              <a:lnSpc>
                <a:spcPct val="90000"/>
              </a:lnSpc>
              <a:spcBef>
                <a:spcPts val="488"/>
              </a:spcBef>
              <a:buFont typeface="Arial" panose="020B0604020202020204" pitchFamily="34" charset="0"/>
              <a:buChar char="•"/>
              <a:defRPr sz="1755"/>
            </a:lvl9pPr>
          </a:lstStyle>
          <a:p>
            <a:r>
              <a:rPr lang="en-US" dirty="0"/>
              <a:t>OPEC Basket Prices</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(Source: OPEC)</a:t>
            </a:r>
            <a:endParaRPr lang="en-US" dirty="0"/>
          </a:p>
        </p:txBody>
      </p:sp>
      <p:graphicFrame>
        <p:nvGraphicFramePr>
          <p:cNvPr id="7" name="Chart 6">
            <a:extLst>
              <a:ext uri="{FF2B5EF4-FFF2-40B4-BE49-F238E27FC236}">
                <a16:creationId xmlns:a16="http://schemas.microsoft.com/office/drawing/2014/main" id="{974C8461-1F60-4176-9730-361B9DDFB494}"/>
              </a:ext>
            </a:extLst>
          </p:cNvPr>
          <p:cNvGraphicFramePr>
            <a:graphicFrameLocks/>
          </p:cNvGraphicFramePr>
          <p:nvPr>
            <p:extLst>
              <p:ext uri="{D42A27DB-BD31-4B8C-83A1-F6EECF244321}">
                <p14:modId xmlns:p14="http://schemas.microsoft.com/office/powerpoint/2010/main" val="2098481233"/>
              </p:ext>
            </p:extLst>
          </p:nvPr>
        </p:nvGraphicFramePr>
        <p:xfrm>
          <a:off x="2350292" y="1242398"/>
          <a:ext cx="49788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180B9588-6335-4742-9B27-C46C4D5CB8E6}"/>
              </a:ext>
            </a:extLst>
          </p:cNvPr>
          <p:cNvGraphicFramePr>
            <a:graphicFrameLocks/>
          </p:cNvGraphicFramePr>
          <p:nvPr>
            <p:extLst>
              <p:ext uri="{D42A27DB-BD31-4B8C-83A1-F6EECF244321}">
                <p14:modId xmlns:p14="http://schemas.microsoft.com/office/powerpoint/2010/main" val="2789278126"/>
              </p:ext>
            </p:extLst>
          </p:nvPr>
        </p:nvGraphicFramePr>
        <p:xfrm>
          <a:off x="2350292" y="4619350"/>
          <a:ext cx="4978800" cy="28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642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3F6DD85-463A-020E-33BB-EF586DF59837}"/>
              </a:ext>
            </a:extLst>
          </p:cNvPr>
          <p:cNvGraphicFramePr>
            <a:graphicFrameLocks noGrp="1"/>
          </p:cNvGraphicFramePr>
          <p:nvPr>
            <p:extLst>
              <p:ext uri="{D42A27DB-BD31-4B8C-83A1-F6EECF244321}">
                <p14:modId xmlns:p14="http://schemas.microsoft.com/office/powerpoint/2010/main" val="439809947"/>
              </p:ext>
            </p:extLst>
          </p:nvPr>
        </p:nvGraphicFramePr>
        <p:xfrm>
          <a:off x="10710541" y="4037019"/>
          <a:ext cx="3354148" cy="3462585"/>
        </p:xfrm>
        <a:graphic>
          <a:graphicData uri="http://schemas.openxmlformats.org/drawingml/2006/table">
            <a:tbl>
              <a:tblPr/>
              <a:tblGrid>
                <a:gridCol w="895779">
                  <a:extLst>
                    <a:ext uri="{9D8B030D-6E8A-4147-A177-3AD203B41FA5}">
                      <a16:colId xmlns:a16="http://schemas.microsoft.com/office/drawing/2014/main" val="1147380049"/>
                    </a:ext>
                  </a:extLst>
                </a:gridCol>
                <a:gridCol w="1198406">
                  <a:extLst>
                    <a:ext uri="{9D8B030D-6E8A-4147-A177-3AD203B41FA5}">
                      <a16:colId xmlns:a16="http://schemas.microsoft.com/office/drawing/2014/main" val="112265124"/>
                    </a:ext>
                  </a:extLst>
                </a:gridCol>
                <a:gridCol w="1259963">
                  <a:extLst>
                    <a:ext uri="{9D8B030D-6E8A-4147-A177-3AD203B41FA5}">
                      <a16:colId xmlns:a16="http://schemas.microsoft.com/office/drawing/2014/main" val="2519904666"/>
                    </a:ext>
                  </a:extLst>
                </a:gridCol>
              </a:tblGrid>
              <a:tr h="566367">
                <a:tc>
                  <a:txBody>
                    <a:bodyPr/>
                    <a:lstStyle/>
                    <a:p>
                      <a:pPr algn="l" fontAlgn="b"/>
                      <a:r>
                        <a:rPr lang="en-US" sz="1200" b="1" i="0" u="none" strike="noStrike" baseline="0">
                          <a:solidFill>
                            <a:srgbClr val="00B0F0"/>
                          </a:solidFill>
                          <a:effectLst/>
                          <a:latin typeface="Arial" panose="020B0604020202020204" pitchFamily="34" charset="0"/>
                          <a:cs typeface="Arial"/>
                        </a:rPr>
                        <a:t>Symbol</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b" latinLnBrk="0" hangingPunct="1">
                        <a:spcBef>
                          <a:spcPts val="0"/>
                        </a:spcBef>
                        <a:spcAft>
                          <a:spcPts val="0"/>
                        </a:spcAft>
                      </a:pPr>
                      <a:r>
                        <a:rPr lang="en-US" sz="1200" b="1" i="0" u="none" strike="noStrike" kern="1200" baseline="0" dirty="0">
                          <a:solidFill>
                            <a:srgbClr val="00B0F0"/>
                          </a:solidFill>
                          <a:effectLst/>
                          <a:latin typeface="Arial" panose="020B0604020202020204" pitchFamily="34" charset="0"/>
                          <a:cs typeface="Arial" panose="020B0604020202020204" pitchFamily="34" charset="0"/>
                        </a:rPr>
                        <a:t>Closing prices as of 2-Feb</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baseline="0" dirty="0">
                          <a:solidFill>
                            <a:srgbClr val="00B0F0"/>
                          </a:solidFill>
                          <a:effectLst/>
                          <a:latin typeface="Arial" panose="020B0604020202020204" pitchFamily="34" charset="0"/>
                          <a:cs typeface="Arial" panose="020B0604020202020204" pitchFamily="34" charset="0"/>
                        </a:rPr>
                        <a:t>2024 (MK/share)</a:t>
                      </a:r>
                      <a:endParaRPr lang="en-US" sz="1800" b="0" i="0" u="none" strike="noStrike" dirty="0">
                        <a:effectLst/>
                        <a:latin typeface="Arial" panose="020B0604020202020204" pitchFamily="34" charset="0"/>
                      </a:endParaRP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1200" b="1" i="0" u="none" strike="noStrike" kern="1200" baseline="0" dirty="0">
                          <a:solidFill>
                            <a:srgbClr val="00B0F0"/>
                          </a:solidFill>
                          <a:effectLst/>
                          <a:latin typeface="Arial" panose="020B0604020202020204" pitchFamily="34" charset="0"/>
                          <a:cs typeface="Arial" panose="020B0604020202020204" pitchFamily="34" charset="0"/>
                        </a:rPr>
                        <a:t>Closing prices as of 26-Jan</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baseline="0" dirty="0">
                          <a:solidFill>
                            <a:srgbClr val="00B0F0"/>
                          </a:solidFill>
                          <a:effectLst/>
                          <a:latin typeface="Arial" panose="020B0604020202020204" pitchFamily="34" charset="0"/>
                          <a:cs typeface="Arial" panose="020B0604020202020204" pitchFamily="34" charset="0"/>
                        </a:rPr>
                        <a:t>2024 (MK/share)</a:t>
                      </a:r>
                      <a:endParaRPr lang="en-US" sz="1800" b="0" i="0" u="none" strike="noStrike" dirty="0">
                        <a:effectLst/>
                        <a:latin typeface="Arial" panose="020B0604020202020204" pitchFamily="34" charset="0"/>
                      </a:endParaRPr>
                    </a:p>
                  </a:txBody>
                  <a:tcPr marL="6350" marR="6350" marT="635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551124"/>
                  </a:ext>
                </a:extLst>
              </a:tr>
              <a:tr h="181743">
                <a:tc>
                  <a:txBody>
                    <a:bodyPr/>
                    <a:lstStyle/>
                    <a:p>
                      <a:pPr algn="l" fontAlgn="b"/>
                      <a:r>
                        <a:rPr lang="en-US" sz="1100" b="0" i="0" u="none" strike="noStrike" baseline="0">
                          <a:solidFill>
                            <a:srgbClr val="00B050"/>
                          </a:solidFill>
                          <a:effectLst/>
                          <a:latin typeface="Arial" panose="020B0604020202020204" pitchFamily="34" charset="0"/>
                          <a:cs typeface="Arial"/>
                        </a:rPr>
                        <a:t> AIRTEL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55.</a:t>
                      </a:r>
                      <a:r>
                        <a:rPr lang="en-US" sz="1100" b="1" i="0" u="none" strike="noStrike" kern="1200" dirty="0">
                          <a:solidFill>
                            <a:srgbClr val="00B050"/>
                          </a:solidFill>
                          <a:effectLst/>
                          <a:latin typeface="Arial" panose="020B0604020202020204" pitchFamily="34" charset="0"/>
                          <a:ea typeface="+mn-ea"/>
                          <a:cs typeface="+mn-cs"/>
                        </a:rPr>
                        <a:t>10</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00B050"/>
                          </a:solidFill>
                          <a:effectLst/>
                          <a:latin typeface="Arial" panose="020B0604020202020204" pitchFamily="34" charset="0"/>
                          <a:ea typeface="+mn-ea"/>
                          <a:cs typeface="+mn-cs"/>
                        </a:rPr>
                        <a:t>55.0</a:t>
                      </a:r>
                      <a:r>
                        <a:rPr lang="en-US" sz="1100" b="1" i="0" u="none" strike="noStrike" kern="1200">
                          <a:solidFill>
                            <a:srgbClr val="00B050"/>
                          </a:solidFill>
                          <a:effectLst/>
                          <a:latin typeface="Arial" panose="020B0604020202020204" pitchFamily="34" charset="0"/>
                          <a:ea typeface="+mn-ea"/>
                          <a:cs typeface="+mn-cs"/>
                        </a:rPr>
                        <a:t>8</a:t>
                      </a:r>
                      <a:endParaRPr lang="en-MW" sz="1100" b="1" i="0" u="none" strike="noStrike" kern="120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a:noFill/>
                    </a:lnB>
                    <a:noFill/>
                  </a:tcPr>
                </a:tc>
                <a:extLst>
                  <a:ext uri="{0D108BD9-81ED-4DB2-BD59-A6C34878D82A}">
                    <a16:rowId xmlns:a16="http://schemas.microsoft.com/office/drawing/2014/main" val="1645229637"/>
                  </a:ext>
                </a:extLst>
              </a:tr>
              <a:tr h="180965">
                <a:tc>
                  <a:txBody>
                    <a:bodyPr/>
                    <a:lstStyle/>
                    <a:p>
                      <a:pPr algn="l" fontAlgn="b"/>
                      <a:r>
                        <a:rPr lang="en-US" sz="1100" b="0" i="0" u="none" strike="noStrike" baseline="0">
                          <a:solidFill>
                            <a:schemeClr val="tx1">
                              <a:lumMod val="95000"/>
                              <a:lumOff val="5000"/>
                            </a:schemeClr>
                          </a:solidFill>
                          <a:effectLst/>
                          <a:latin typeface="Arial" panose="020B0604020202020204" pitchFamily="34" charset="0"/>
                          <a:cs typeface="Arial"/>
                        </a:rPr>
                        <a:t> BHL </a:t>
                      </a:r>
                      <a:endParaRPr lang="en-US" sz="1100" b="0" i="0" u="none" strike="noStrike" baseline="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chemeClr val="tx1">
                              <a:lumMod val="95000"/>
                              <a:lumOff val="5000"/>
                            </a:schemeClr>
                          </a:solidFill>
                          <a:effectLst/>
                          <a:latin typeface="Arial" panose="020B0604020202020204" pitchFamily="34" charset="0"/>
                          <a:ea typeface="+mn-ea"/>
                          <a:cs typeface="+mn-cs"/>
                        </a:rPr>
                        <a:t>13.0</a:t>
                      </a:r>
                      <a:r>
                        <a:rPr lang="en-US" sz="1100" b="1" i="0" u="none" strike="noStrike" kern="1200" dirty="0">
                          <a:solidFill>
                            <a:schemeClr val="tx1">
                              <a:lumMod val="95000"/>
                              <a:lumOff val="5000"/>
                            </a:schemeClr>
                          </a:solidFill>
                          <a:effectLst/>
                          <a:latin typeface="Arial" panose="020B0604020202020204" pitchFamily="34" charset="0"/>
                          <a:ea typeface="+mn-ea"/>
                          <a:cs typeface="+mn-cs"/>
                        </a:rPr>
                        <a:t>2</a:t>
                      </a:r>
                      <a:endParaRPr lang="en-MW" sz="1100" b="1" i="0" u="none" strike="noStrike" kern="1200" dirty="0">
                        <a:solidFill>
                          <a:schemeClr val="tx1">
                            <a:lumMod val="95000"/>
                            <a:lumOff val="5000"/>
                          </a:schemeClr>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chemeClr val="tx1">
                              <a:lumMod val="95000"/>
                              <a:lumOff val="5000"/>
                            </a:schemeClr>
                          </a:solidFill>
                          <a:effectLst/>
                          <a:latin typeface="Arial" panose="020B0604020202020204" pitchFamily="34" charset="0"/>
                          <a:ea typeface="+mn-ea"/>
                          <a:cs typeface="+mn-cs"/>
                        </a:rPr>
                        <a:t>13.0</a:t>
                      </a:r>
                      <a:r>
                        <a:rPr lang="en-US" sz="1100" b="1" i="0" u="none" strike="noStrike" kern="1200" dirty="0">
                          <a:solidFill>
                            <a:schemeClr val="tx1">
                              <a:lumMod val="95000"/>
                              <a:lumOff val="5000"/>
                            </a:schemeClr>
                          </a:solidFill>
                          <a:effectLst/>
                          <a:latin typeface="Arial" panose="020B0604020202020204" pitchFamily="34" charset="0"/>
                          <a:ea typeface="+mn-ea"/>
                          <a:cs typeface="+mn-cs"/>
                        </a:rPr>
                        <a:t>2</a:t>
                      </a:r>
                      <a:endParaRPr lang="en-MW" sz="1100" b="1" i="0" u="none" strike="noStrike" kern="1200" dirty="0">
                        <a:solidFill>
                          <a:schemeClr val="tx1">
                            <a:lumMod val="95000"/>
                            <a:lumOff val="5000"/>
                          </a:schemeClr>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41654836"/>
                  </a:ext>
                </a:extLst>
              </a:tr>
              <a:tr h="180965">
                <a:tc>
                  <a:txBody>
                    <a:bodyPr/>
                    <a:lstStyle/>
                    <a:p>
                      <a:pPr algn="l" fontAlgn="b"/>
                      <a:r>
                        <a:rPr lang="en-US" sz="1100" b="0" i="0" u="none" strike="noStrike" baseline="0">
                          <a:solidFill>
                            <a:srgbClr val="FF0000"/>
                          </a:solidFill>
                          <a:effectLst/>
                          <a:latin typeface="Arial" panose="020B0604020202020204" pitchFamily="34" charset="0"/>
                          <a:cs typeface="Arial"/>
                        </a:rPr>
                        <a:t> FDHB </a:t>
                      </a:r>
                      <a:endParaRPr lang="en-US" sz="1100" b="0" i="0" u="none" strike="noStrike" baseline="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6</a:t>
                      </a:r>
                      <a:r>
                        <a:rPr lang="en-US" sz="1100" b="1" i="0" u="none" strike="noStrike" kern="1200" dirty="0">
                          <a:solidFill>
                            <a:srgbClr val="FF0000"/>
                          </a:solidFill>
                          <a:effectLst/>
                          <a:latin typeface="Arial" panose="020B0604020202020204" pitchFamily="34" charset="0"/>
                          <a:ea typeface="+mn-ea"/>
                          <a:cs typeface="+mn-cs"/>
                        </a:rPr>
                        <a:t>5.00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FF0000"/>
                          </a:solidFill>
                          <a:effectLst/>
                          <a:latin typeface="Arial" panose="020B0604020202020204" pitchFamily="34" charset="0"/>
                          <a:ea typeface="+mn-ea"/>
                          <a:cs typeface="+mn-cs"/>
                        </a:rPr>
                        <a:t>6</a:t>
                      </a:r>
                      <a:r>
                        <a:rPr lang="en-US" sz="1100" b="1" i="0" u="none" strike="noStrike" kern="1200">
                          <a:solidFill>
                            <a:srgbClr val="FF0000"/>
                          </a:solidFill>
                          <a:effectLst/>
                          <a:latin typeface="Arial" panose="020B0604020202020204" pitchFamily="34" charset="0"/>
                          <a:ea typeface="+mn-ea"/>
                          <a:cs typeface="+mn-cs"/>
                        </a:rPr>
                        <a:t>5.89</a:t>
                      </a:r>
                      <a:endParaRPr lang="en-MW" sz="1100" b="1" i="0" u="none" strike="noStrike" kern="120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47904532"/>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FMBCH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4</a:t>
                      </a:r>
                      <a:r>
                        <a:rPr lang="en-US" sz="1100" b="1" i="0" u="none" strike="noStrike" kern="1200" dirty="0">
                          <a:solidFill>
                            <a:srgbClr val="00B050"/>
                          </a:solidFill>
                          <a:effectLst/>
                          <a:latin typeface="Arial" panose="020B0604020202020204" pitchFamily="34" charset="0"/>
                          <a:ea typeface="+mn-ea"/>
                          <a:cs typeface="+mn-cs"/>
                        </a:rPr>
                        <a:t>22.63</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00B050"/>
                          </a:solidFill>
                          <a:effectLst/>
                          <a:latin typeface="Arial" panose="020B0604020202020204" pitchFamily="34" charset="0"/>
                          <a:ea typeface="+mn-ea"/>
                          <a:cs typeface="+mn-cs"/>
                        </a:rPr>
                        <a:t>4</a:t>
                      </a:r>
                      <a:r>
                        <a:rPr lang="en-US" sz="1100" b="1" i="0" u="none" strike="noStrike" kern="1200">
                          <a:solidFill>
                            <a:srgbClr val="00B050"/>
                          </a:solidFill>
                          <a:effectLst/>
                          <a:latin typeface="Arial" panose="020B0604020202020204" pitchFamily="34" charset="0"/>
                          <a:ea typeface="+mn-ea"/>
                          <a:cs typeface="+mn-cs"/>
                        </a:rPr>
                        <a:t>20.50</a:t>
                      </a:r>
                      <a:endParaRPr lang="en-MW" sz="1100" b="1" i="0" u="none" strike="noStrike" kern="120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02469952"/>
                  </a:ext>
                </a:extLst>
              </a:tr>
              <a:tr h="180965">
                <a:tc>
                  <a:txBody>
                    <a:bodyPr/>
                    <a:lstStyle/>
                    <a:p>
                      <a:pPr algn="l" fontAlgn="b"/>
                      <a:r>
                        <a:rPr lang="en-US" sz="1100" b="0" i="0" u="none" strike="noStrike" baseline="0">
                          <a:solidFill>
                            <a:srgbClr val="FF0000"/>
                          </a:solidFill>
                          <a:effectLst/>
                          <a:latin typeface="Arial" panose="020B0604020202020204" pitchFamily="34" charset="0"/>
                          <a:cs typeface="Arial"/>
                        </a:rPr>
                        <a:t> ICON </a:t>
                      </a:r>
                      <a:endParaRPr lang="en-US" sz="1100" b="0" i="0" u="none" strike="noStrike" baseline="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a:t>
                      </a:r>
                      <a:r>
                        <a:rPr lang="en-US" sz="1100" b="1" i="0" u="none" strike="noStrike" kern="1200" dirty="0">
                          <a:solidFill>
                            <a:srgbClr val="FF0000"/>
                          </a:solidFill>
                          <a:effectLst/>
                          <a:latin typeface="Arial" panose="020B0604020202020204" pitchFamily="34" charset="0"/>
                          <a:ea typeface="+mn-ea"/>
                          <a:cs typeface="+mn-cs"/>
                        </a:rPr>
                        <a:t>6.90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a:t>
                      </a:r>
                      <a:r>
                        <a:rPr lang="en-US" sz="1100" b="1" i="0" u="none" strike="noStrike" kern="1200" dirty="0">
                          <a:solidFill>
                            <a:srgbClr val="FF0000"/>
                          </a:solidFill>
                          <a:effectLst/>
                          <a:latin typeface="Arial" panose="020B0604020202020204" pitchFamily="34" charset="0"/>
                          <a:ea typeface="+mn-ea"/>
                          <a:cs typeface="+mn-cs"/>
                        </a:rPr>
                        <a:t>7.00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96146978"/>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ILLOVO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1,3</a:t>
                      </a:r>
                      <a:r>
                        <a:rPr lang="en-US" sz="1100" b="1" i="0" u="none" strike="noStrike" kern="1200" dirty="0">
                          <a:solidFill>
                            <a:srgbClr val="00B050"/>
                          </a:solidFill>
                          <a:effectLst/>
                          <a:latin typeface="Arial" panose="020B0604020202020204" pitchFamily="34" charset="0"/>
                          <a:ea typeface="+mn-ea"/>
                          <a:cs typeface="+mn-cs"/>
                        </a:rPr>
                        <a:t>50.01</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1,3</a:t>
                      </a:r>
                      <a:r>
                        <a:rPr lang="en-US" sz="1100" b="1" i="0" u="none" strike="noStrike" kern="1200" dirty="0">
                          <a:solidFill>
                            <a:srgbClr val="00B050"/>
                          </a:solidFill>
                          <a:effectLst/>
                          <a:latin typeface="Arial" panose="020B0604020202020204" pitchFamily="34" charset="0"/>
                          <a:ea typeface="+mn-ea"/>
                          <a:cs typeface="+mn-cs"/>
                        </a:rPr>
                        <a:t>50.00</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25443403"/>
                  </a:ext>
                </a:extLst>
              </a:tr>
              <a:tr h="180965">
                <a:tc>
                  <a:txBody>
                    <a:bodyPr/>
                    <a:lstStyle/>
                    <a:p>
                      <a:pPr algn="l" fontAlgn="b"/>
                      <a:r>
                        <a:rPr lang="en-US" sz="1100" b="0" i="0" u="none" strike="noStrike" baseline="0">
                          <a:solidFill>
                            <a:srgbClr val="FF0000"/>
                          </a:solidFill>
                          <a:effectLst/>
                          <a:latin typeface="Arial" panose="020B0604020202020204" pitchFamily="34" charset="0"/>
                          <a:cs typeface="Arial"/>
                        </a:rPr>
                        <a:t> MPICO </a:t>
                      </a:r>
                      <a:endParaRPr lang="en-US" sz="1100" b="0" i="0" u="none" strike="noStrike" baseline="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14.</a:t>
                      </a:r>
                      <a:r>
                        <a:rPr lang="en-US" sz="1100" b="1" i="0" u="none" strike="noStrike" kern="1200" dirty="0">
                          <a:solidFill>
                            <a:srgbClr val="FF0000"/>
                          </a:solidFill>
                          <a:effectLst/>
                          <a:latin typeface="Arial" panose="020B0604020202020204" pitchFamily="34" charset="0"/>
                          <a:ea typeface="+mn-ea"/>
                          <a:cs typeface="+mn-cs"/>
                        </a:rPr>
                        <a:t>89</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14.97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24968787"/>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NBM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2,101.</a:t>
                      </a:r>
                      <a:r>
                        <a:rPr lang="en-US" sz="1100" b="1" i="0" u="none" strike="noStrike" kern="1200" dirty="0">
                          <a:solidFill>
                            <a:srgbClr val="00B050"/>
                          </a:solidFill>
                          <a:effectLst/>
                          <a:latin typeface="Arial" panose="020B0604020202020204" pitchFamily="34" charset="0"/>
                          <a:ea typeface="+mn-ea"/>
                          <a:cs typeface="+mn-cs"/>
                        </a:rPr>
                        <a:t>72</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00B050"/>
                          </a:solidFill>
                          <a:effectLst/>
                          <a:latin typeface="Arial" panose="020B0604020202020204" pitchFamily="34" charset="0"/>
                          <a:ea typeface="+mn-ea"/>
                          <a:cs typeface="+mn-cs"/>
                        </a:rPr>
                        <a:t>2,101.</a:t>
                      </a:r>
                      <a:r>
                        <a:rPr lang="en-US" sz="1100" b="1" i="0" u="none" strike="noStrike" kern="1200">
                          <a:solidFill>
                            <a:srgbClr val="00B050"/>
                          </a:solidFill>
                          <a:effectLst/>
                          <a:latin typeface="Arial" panose="020B0604020202020204" pitchFamily="34" charset="0"/>
                          <a:ea typeface="+mn-ea"/>
                          <a:cs typeface="+mn-cs"/>
                        </a:rPr>
                        <a:t>61</a:t>
                      </a:r>
                      <a:endParaRPr lang="en-MW" sz="1100" b="1" i="0" u="none" strike="noStrike" kern="120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686732"/>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NBS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114.</a:t>
                      </a:r>
                      <a:r>
                        <a:rPr lang="en-US" sz="1100" b="1" i="0" u="none" strike="noStrike" kern="1200" dirty="0">
                          <a:solidFill>
                            <a:srgbClr val="00B050"/>
                          </a:solidFill>
                          <a:effectLst/>
                          <a:latin typeface="Arial" panose="020B0604020202020204" pitchFamily="34" charset="0"/>
                          <a:ea typeface="+mn-ea"/>
                          <a:cs typeface="+mn-cs"/>
                        </a:rPr>
                        <a:t>96</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114.</a:t>
                      </a:r>
                      <a:r>
                        <a:rPr lang="en-US" sz="1100" b="1" i="0" u="none" strike="noStrike" kern="1200" dirty="0">
                          <a:solidFill>
                            <a:srgbClr val="00B050"/>
                          </a:solidFill>
                          <a:effectLst/>
                          <a:latin typeface="Arial" panose="020B0604020202020204" pitchFamily="34" charset="0"/>
                          <a:ea typeface="+mn-ea"/>
                          <a:cs typeface="+mn-cs"/>
                        </a:rPr>
                        <a:t>7</a:t>
                      </a:r>
                      <a:r>
                        <a:rPr lang="en-MW" sz="1100" b="1" i="0" u="none" strike="noStrike" kern="1200" dirty="0">
                          <a:solidFill>
                            <a:srgbClr val="00B050"/>
                          </a:solidFill>
                          <a:effectLst/>
                          <a:latin typeface="Arial" panose="020B0604020202020204" pitchFamily="34" charset="0"/>
                          <a:ea typeface="+mn-ea"/>
                          <a:cs typeface="+mn-cs"/>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29045965"/>
                  </a:ext>
                </a:extLst>
              </a:tr>
              <a:tr h="180965">
                <a:tc>
                  <a:txBody>
                    <a:bodyPr/>
                    <a:lstStyle/>
                    <a:p>
                      <a:pPr algn="l" fontAlgn="b"/>
                      <a:r>
                        <a:rPr lang="en-US" sz="1100" b="0" i="0" u="none" strike="noStrike" baseline="0">
                          <a:solidFill>
                            <a:srgbClr val="FF0000"/>
                          </a:solidFill>
                          <a:effectLst/>
                          <a:latin typeface="Arial" panose="020B0604020202020204" pitchFamily="34" charset="0"/>
                          <a:cs typeface="Arial"/>
                        </a:rPr>
                        <a:t> NICO </a:t>
                      </a:r>
                      <a:endParaRPr lang="en-US" sz="1100" b="0" i="0" u="none" strike="noStrike" baseline="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US" sz="1100" b="1" i="0" u="none" strike="noStrike" kern="1200" dirty="0">
                          <a:solidFill>
                            <a:srgbClr val="FF0000"/>
                          </a:solidFill>
                          <a:effectLst/>
                          <a:latin typeface="Arial" panose="020B0604020202020204" pitchFamily="34" charset="0"/>
                          <a:ea typeface="+mn-ea"/>
                          <a:cs typeface="+mn-cs"/>
                        </a:rPr>
                        <a:t>204.97</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US" sz="1100" b="1" i="0" u="none" strike="noStrike" kern="1200" dirty="0">
                          <a:solidFill>
                            <a:srgbClr val="FF0000"/>
                          </a:solidFill>
                          <a:effectLst/>
                          <a:latin typeface="Arial" panose="020B0604020202020204" pitchFamily="34" charset="0"/>
                          <a:ea typeface="+mn-ea"/>
                          <a:cs typeface="+mn-cs"/>
                        </a:rPr>
                        <a:t>205.40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99258090"/>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NITL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411.</a:t>
                      </a:r>
                      <a:r>
                        <a:rPr lang="en-US" sz="1100" b="1" i="0" u="none" strike="noStrike" kern="1200" dirty="0">
                          <a:solidFill>
                            <a:srgbClr val="00B050"/>
                          </a:solidFill>
                          <a:effectLst/>
                          <a:latin typeface="Arial" panose="020B0604020202020204" pitchFamily="34" charset="0"/>
                          <a:ea typeface="+mn-ea"/>
                          <a:cs typeface="+mn-cs"/>
                        </a:rPr>
                        <a:t>43</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00B050"/>
                          </a:solidFill>
                          <a:effectLst/>
                          <a:latin typeface="Arial" panose="020B0604020202020204" pitchFamily="34" charset="0"/>
                          <a:ea typeface="+mn-ea"/>
                          <a:cs typeface="+mn-cs"/>
                        </a:rPr>
                        <a:t>411.</a:t>
                      </a:r>
                      <a:r>
                        <a:rPr lang="en-US" sz="1100" b="1" i="0" u="none" strike="noStrike" kern="1200">
                          <a:solidFill>
                            <a:srgbClr val="00B050"/>
                          </a:solidFill>
                          <a:effectLst/>
                          <a:latin typeface="Arial" panose="020B0604020202020204" pitchFamily="34" charset="0"/>
                          <a:ea typeface="+mn-ea"/>
                          <a:cs typeface="+mn-cs"/>
                        </a:rPr>
                        <a:t>3</a:t>
                      </a:r>
                      <a:r>
                        <a:rPr lang="en-MW" sz="1100" b="1" i="0" u="none" strike="noStrike" kern="1200">
                          <a:solidFill>
                            <a:srgbClr val="00B050"/>
                          </a:solidFill>
                          <a:effectLst/>
                          <a:latin typeface="Arial" panose="020B060402020202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3168604"/>
                  </a:ext>
                </a:extLst>
              </a:tr>
              <a:tr h="180965">
                <a:tc>
                  <a:txBody>
                    <a:bodyPr/>
                    <a:lstStyle/>
                    <a:p>
                      <a:pPr algn="l" fontAlgn="b"/>
                      <a:r>
                        <a:rPr lang="en-US" sz="1100" b="0" i="0" u="none" strike="noStrike" baseline="0">
                          <a:solidFill>
                            <a:schemeClr val="tx1">
                              <a:lumMod val="95000"/>
                              <a:lumOff val="5000"/>
                            </a:schemeClr>
                          </a:solidFill>
                          <a:effectLst/>
                          <a:latin typeface="Arial" panose="020B0604020202020204" pitchFamily="34" charset="0"/>
                          <a:cs typeface="Arial"/>
                        </a:rPr>
                        <a:t> OMU </a:t>
                      </a:r>
                      <a:endParaRPr lang="en-US" sz="1100" b="0" i="0" u="none" strike="noStrike" baseline="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chemeClr val="tx1">
                              <a:lumMod val="95000"/>
                              <a:lumOff val="5000"/>
                            </a:schemeClr>
                          </a:solidFill>
                          <a:effectLst/>
                          <a:latin typeface="Arial" panose="020B0604020202020204" pitchFamily="34" charset="0"/>
                          <a:ea typeface="+mn-ea"/>
                          <a:cs typeface="+mn-cs"/>
                        </a:rPr>
                        <a:t>1,500.02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chemeClr val="tx1">
                              <a:lumMod val="95000"/>
                              <a:lumOff val="5000"/>
                            </a:schemeClr>
                          </a:solidFill>
                          <a:effectLst/>
                          <a:latin typeface="Arial" panose="020B0604020202020204" pitchFamily="34" charset="0"/>
                          <a:ea typeface="+mn-ea"/>
                          <a:cs typeface="+mn-cs"/>
                        </a:rPr>
                        <a:t>1,500.02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15222810"/>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PCL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2,506.9</a:t>
                      </a:r>
                      <a:r>
                        <a:rPr lang="en-US" sz="1100" b="1" i="0" u="none" strike="noStrike" kern="1200" dirty="0">
                          <a:solidFill>
                            <a:srgbClr val="00B050"/>
                          </a:solidFill>
                          <a:effectLst/>
                          <a:latin typeface="Arial" panose="020B0604020202020204" pitchFamily="34" charset="0"/>
                          <a:ea typeface="+mn-ea"/>
                          <a:cs typeface="+mn-cs"/>
                        </a:rPr>
                        <a:t>5</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2,506.9</a:t>
                      </a:r>
                      <a:r>
                        <a:rPr lang="en-US" sz="1100" b="1" i="0" u="none" strike="noStrike" kern="1200" dirty="0">
                          <a:solidFill>
                            <a:srgbClr val="00B050"/>
                          </a:solidFill>
                          <a:effectLst/>
                          <a:latin typeface="Arial" panose="020B0604020202020204" pitchFamily="34" charset="0"/>
                          <a:ea typeface="+mn-ea"/>
                          <a:cs typeface="+mn-cs"/>
                        </a:rPr>
                        <a:t>4</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30363098"/>
                  </a:ext>
                </a:extLst>
              </a:tr>
              <a:tr h="180965">
                <a:tc>
                  <a:txBody>
                    <a:bodyPr/>
                    <a:lstStyle/>
                    <a:p>
                      <a:pPr algn="l" fontAlgn="b"/>
                      <a:r>
                        <a:rPr lang="en-US" sz="1100" b="0" i="0" u="none" strike="noStrike" baseline="0">
                          <a:solidFill>
                            <a:schemeClr val="tx1">
                              <a:lumMod val="95000"/>
                              <a:lumOff val="5000"/>
                            </a:schemeClr>
                          </a:solidFill>
                          <a:effectLst/>
                          <a:latin typeface="Arial" panose="020B0604020202020204" pitchFamily="34" charset="0"/>
                          <a:cs typeface="Arial"/>
                        </a:rPr>
                        <a:t> STANDARD </a:t>
                      </a:r>
                      <a:endParaRPr lang="en-US" sz="1100" b="0" i="0" u="none" strike="noStrike" baseline="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chemeClr val="tx1">
                              <a:lumMod val="95000"/>
                              <a:lumOff val="5000"/>
                            </a:schemeClr>
                          </a:solidFill>
                          <a:effectLst/>
                          <a:latin typeface="Arial" panose="020B0604020202020204" pitchFamily="34" charset="0"/>
                          <a:ea typeface="+mn-ea"/>
                          <a:cs typeface="+mn-cs"/>
                        </a:rPr>
                        <a:t>3,950.05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chemeClr val="tx1">
                              <a:lumMod val="95000"/>
                              <a:lumOff val="5000"/>
                            </a:schemeClr>
                          </a:solidFill>
                          <a:effectLst/>
                          <a:latin typeface="Arial" panose="020B0604020202020204" pitchFamily="34" charset="0"/>
                          <a:ea typeface="+mn-ea"/>
                          <a:cs typeface="+mn-cs"/>
                        </a:rPr>
                        <a:t>3,950.05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31523362"/>
                  </a:ext>
                </a:extLst>
              </a:tr>
              <a:tr h="180965">
                <a:tc>
                  <a:txBody>
                    <a:bodyPr/>
                    <a:lstStyle/>
                    <a:p>
                      <a:pPr algn="l" fontAlgn="b"/>
                      <a:r>
                        <a:rPr lang="en-US" sz="1100" b="0" i="0" u="none" strike="noStrike" baseline="0">
                          <a:solidFill>
                            <a:srgbClr val="00B050"/>
                          </a:solidFill>
                          <a:effectLst/>
                          <a:latin typeface="Arial" panose="020B0604020202020204" pitchFamily="34" charset="0"/>
                          <a:cs typeface="Arial"/>
                        </a:rPr>
                        <a:t> SUNBIRD </a:t>
                      </a:r>
                      <a:endParaRPr lang="en-US" sz="1100" b="0" i="0" u="none" strike="noStrike" baseline="0">
                        <a:solidFill>
                          <a:srgbClr val="00B05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00B050"/>
                          </a:solidFill>
                          <a:effectLst/>
                          <a:latin typeface="Arial" panose="020B0604020202020204" pitchFamily="34" charset="0"/>
                          <a:ea typeface="+mn-ea"/>
                          <a:cs typeface="+mn-cs"/>
                        </a:rPr>
                        <a:t>19</a:t>
                      </a:r>
                      <a:r>
                        <a:rPr lang="en-US" sz="1100" b="1" i="0" u="none" strike="noStrike" kern="1200" dirty="0">
                          <a:solidFill>
                            <a:srgbClr val="00B050"/>
                          </a:solidFill>
                          <a:effectLst/>
                          <a:latin typeface="Arial" panose="020B0604020202020204" pitchFamily="34" charset="0"/>
                          <a:ea typeface="+mn-ea"/>
                          <a:cs typeface="+mn-cs"/>
                        </a:rPr>
                        <a:t>5.02</a:t>
                      </a:r>
                      <a:endParaRPr lang="en-MW" sz="1100" b="1" i="0" u="none" strike="noStrike" kern="1200" dirty="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a:solidFill>
                            <a:srgbClr val="00B050"/>
                          </a:solidFill>
                          <a:effectLst/>
                          <a:latin typeface="Arial" panose="020B0604020202020204" pitchFamily="34" charset="0"/>
                          <a:ea typeface="+mn-ea"/>
                          <a:cs typeface="+mn-cs"/>
                        </a:rPr>
                        <a:t>19</a:t>
                      </a:r>
                      <a:r>
                        <a:rPr lang="en-US" sz="1100" b="1" i="0" u="none" strike="noStrike" kern="1200">
                          <a:solidFill>
                            <a:srgbClr val="00B050"/>
                          </a:solidFill>
                          <a:effectLst/>
                          <a:latin typeface="Arial" panose="020B0604020202020204" pitchFamily="34" charset="0"/>
                          <a:ea typeface="+mn-ea"/>
                          <a:cs typeface="+mn-cs"/>
                        </a:rPr>
                        <a:t>5.00</a:t>
                      </a:r>
                      <a:endParaRPr lang="en-MW" sz="1100" b="1" i="0" u="none" strike="noStrike" kern="1200">
                        <a:solidFill>
                          <a:srgbClr val="00B05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26298761"/>
                  </a:ext>
                </a:extLst>
              </a:tr>
              <a:tr h="180965">
                <a:tc>
                  <a:txBody>
                    <a:bodyPr/>
                    <a:lstStyle/>
                    <a:p>
                      <a:pPr algn="l" fontAlgn="b"/>
                      <a:r>
                        <a:rPr lang="en-US" sz="1100" b="0" i="0" u="none" strike="noStrike" baseline="0">
                          <a:solidFill>
                            <a:srgbClr val="FF0000"/>
                          </a:solidFill>
                          <a:effectLst/>
                          <a:latin typeface="Arial" panose="020B0604020202020204" pitchFamily="34" charset="0"/>
                          <a:cs typeface="Arial"/>
                        </a:rPr>
                        <a:t> TNM </a:t>
                      </a:r>
                      <a:endParaRPr lang="en-US" sz="1100" b="0" i="0" u="none" strike="noStrike" baseline="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a:t>
                      </a:r>
                      <a:r>
                        <a:rPr lang="en-US" sz="1100" b="1" i="0" u="none" strike="noStrike" kern="1200" dirty="0">
                          <a:solidFill>
                            <a:srgbClr val="FF0000"/>
                          </a:solidFill>
                          <a:effectLst/>
                          <a:latin typeface="Arial" panose="020B0604020202020204" pitchFamily="34" charset="0"/>
                          <a:ea typeface="+mn-ea"/>
                          <a:cs typeface="+mn-cs"/>
                        </a:rPr>
                        <a:t>6.00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algn="ctr" defTabSz="1097253" rtl="0" eaLnBrk="1" fontAlgn="b" latinLnBrk="0" hangingPunct="1">
                        <a:spcBef>
                          <a:spcPts val="0"/>
                        </a:spcBef>
                        <a:spcAft>
                          <a:spcPts val="0"/>
                        </a:spcAft>
                      </a:pPr>
                      <a:r>
                        <a:rPr lang="en-MW" sz="1100" b="1" i="0" u="none" strike="noStrike" kern="1200" dirty="0">
                          <a:solidFill>
                            <a:srgbClr val="FF0000"/>
                          </a:solidFill>
                          <a:effectLst/>
                          <a:latin typeface="Arial" panose="020B0604020202020204" pitchFamily="34" charset="0"/>
                          <a:ea typeface="+mn-ea"/>
                          <a:cs typeface="+mn-cs"/>
                        </a:rPr>
                        <a:t>1</a:t>
                      </a:r>
                      <a:r>
                        <a:rPr lang="en-US" sz="1100" b="1" i="0" u="none" strike="noStrike" kern="1200" dirty="0">
                          <a:solidFill>
                            <a:srgbClr val="FF0000"/>
                          </a:solidFill>
                          <a:effectLst/>
                          <a:latin typeface="Arial" panose="020B0604020202020204" pitchFamily="34" charset="0"/>
                          <a:ea typeface="+mn-ea"/>
                          <a:cs typeface="+mn-cs"/>
                        </a:rPr>
                        <a:t>6.80</a:t>
                      </a:r>
                      <a:endParaRPr lang="en-MW" sz="1100" b="1" i="0" u="none" strike="noStrike" kern="1200" dirty="0">
                        <a:solidFill>
                          <a:srgbClr val="FF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81789963"/>
                  </a:ext>
                </a:extLst>
              </a:tr>
            </a:tbl>
          </a:graphicData>
        </a:graphic>
      </p:graphicFrame>
      <p:pic>
        <p:nvPicPr>
          <p:cNvPr id="12" name="Graphic 11" descr="Statistics">
            <a:extLst>
              <a:ext uri="{FF2B5EF4-FFF2-40B4-BE49-F238E27FC236}">
                <a16:creationId xmlns:a16="http://schemas.microsoft.com/office/drawing/2014/main" id="{6C3BE3C7-D2FD-4804-B0F2-E296E1957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985" y="216854"/>
            <a:ext cx="939452" cy="781982"/>
          </a:xfrm>
          <a:prstGeom prst="rect">
            <a:avLst/>
          </a:prstGeom>
        </p:spPr>
      </p:pic>
      <p:sp>
        <p:nvSpPr>
          <p:cNvPr id="22" name="Content Placeholder 2">
            <a:extLst>
              <a:ext uri="{FF2B5EF4-FFF2-40B4-BE49-F238E27FC236}">
                <a16:creationId xmlns:a16="http://schemas.microsoft.com/office/drawing/2014/main" id="{B01E7B86-4F5F-484C-9D77-3262F782A145}"/>
              </a:ext>
            </a:extLst>
          </p:cNvPr>
          <p:cNvSpPr txBox="1">
            <a:spLocks/>
          </p:cNvSpPr>
          <p:nvPr/>
        </p:nvSpPr>
        <p:spPr>
          <a:xfrm>
            <a:off x="2315247" y="597541"/>
            <a:ext cx="5826324" cy="329199"/>
          </a:xfrm>
          <a:prstGeom prst="rect">
            <a:avLst/>
          </a:prstGeom>
        </p:spPr>
        <p:txBody>
          <a:bodyPr wrap="square" lIns="0" tIns="0" rIns="0" bIns="0" numCol="1" anchor="ctr">
            <a:noAutofit/>
          </a:bodyPr>
          <a:lstStyle>
            <a:lvl1pPr marL="222876" indent="-222876" algn="l" defTabSz="891504"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29" indent="-222876" algn="l" defTabSz="891504"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380" indent="-222876" algn="l" defTabSz="891504"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33"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885"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637"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389"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141"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894"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a:lstStyle>
          <a:p>
            <a:pPr marL="0" marR="0" lvl="0" indent="0" algn="l" defTabSz="1097204" rtl="0" eaLnBrk="1" fontAlgn="auto" latinLnBrk="0" hangingPunct="1">
              <a:lnSpc>
                <a:spcPct val="100000"/>
              </a:lnSpc>
              <a:spcBef>
                <a:spcPts val="72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Stock market (Source: MSE) </a:t>
            </a:r>
          </a:p>
        </p:txBody>
      </p:sp>
      <p:sp>
        <p:nvSpPr>
          <p:cNvPr id="24" name="Rectangle 23">
            <a:extLst>
              <a:ext uri="{FF2B5EF4-FFF2-40B4-BE49-F238E27FC236}">
                <a16:creationId xmlns:a16="http://schemas.microsoft.com/office/drawing/2014/main" id="{780D9EA1-1CE1-4B06-B7C5-6F8466952F2E}"/>
              </a:ext>
            </a:extLst>
          </p:cNvPr>
          <p:cNvSpPr/>
          <p:nvPr/>
        </p:nvSpPr>
        <p:spPr>
          <a:xfrm>
            <a:off x="190003" y="956304"/>
            <a:ext cx="2060060" cy="5124480"/>
          </a:xfrm>
          <a:prstGeom prst="rect">
            <a:avLst/>
          </a:prstGeom>
        </p:spPr>
        <p:txBody>
          <a:bodyPr wrap="square" lIns="91440" tIns="45720" rIns="91440" bIns="45720" anchor="t">
            <a:spAutoFit/>
          </a:bodyPr>
          <a:lstStyle/>
          <a:p>
            <a:pPr defTabSz="1097204">
              <a:spcAft>
                <a:spcPts val="600"/>
              </a:spcAft>
              <a:defRPr/>
            </a:pPr>
            <a:r>
              <a:rPr lang="en-US" sz="1200" i="1" dirty="0">
                <a:solidFill>
                  <a:srgbClr val="00B0F0"/>
                </a:solidFill>
                <a:latin typeface="Arial"/>
                <a:cs typeface="Arial"/>
              </a:rPr>
              <a:t>The stock market was bearish, with the Malawi All Share Index (MASI) closing the week ending 2 February 2024 at 115,644.01 points from 115,827.94 points for the week ending 26 January 2024. Week on week, this represents a 0.16% decrease.</a:t>
            </a:r>
          </a:p>
          <a:p>
            <a:pPr defTabSz="1097204">
              <a:spcAft>
                <a:spcPts val="600"/>
              </a:spcAft>
              <a:defRPr/>
            </a:pPr>
            <a:r>
              <a:rPr lang="en-US" sz="1200" i="1" dirty="0">
                <a:solidFill>
                  <a:srgbClr val="00B0F0"/>
                </a:solidFill>
                <a:latin typeface="Arial"/>
                <a:cs typeface="Arial"/>
              </a:rPr>
              <a:t>There were marginal share price gains for FMBCH, NBS, AIRTEL, NITL, SUNBIRD, NBM, ILLOVO and PCL during the week under review. </a:t>
            </a:r>
          </a:p>
          <a:p>
            <a:pPr defTabSz="1097204">
              <a:spcAft>
                <a:spcPts val="600"/>
              </a:spcAft>
              <a:defRPr/>
            </a:pPr>
            <a:r>
              <a:rPr lang="en-US" sz="1200" i="1" dirty="0">
                <a:solidFill>
                  <a:srgbClr val="00B0F0"/>
                </a:solidFill>
                <a:latin typeface="Arial"/>
                <a:cs typeface="Arial"/>
              </a:rPr>
              <a:t>There were share price losses for TNM (-4.76%) and FDHB (-1.25%). There were also marginal share price losses for ICON, MPICO and NICO during the week under review.</a:t>
            </a:r>
          </a:p>
          <a:p>
            <a:pPr defTabSz="1097204">
              <a:spcAft>
                <a:spcPts val="600"/>
              </a:spcAft>
              <a:defRPr/>
            </a:pPr>
            <a:endParaRPr lang="en-US" sz="1200" i="1" dirty="0">
              <a:solidFill>
                <a:srgbClr val="00B0F0"/>
              </a:solidFill>
              <a:latin typeface="Arial"/>
              <a:cs typeface="Arial"/>
            </a:endParaRPr>
          </a:p>
        </p:txBody>
      </p:sp>
      <p:sp>
        <p:nvSpPr>
          <p:cNvPr id="2" name="Title 1">
            <a:extLst>
              <a:ext uri="{FF2B5EF4-FFF2-40B4-BE49-F238E27FC236}">
                <a16:creationId xmlns:a16="http://schemas.microsoft.com/office/drawing/2014/main" id="{FE4C5E4E-30D4-FBFD-9D62-F19280C04747}"/>
              </a:ext>
            </a:extLst>
          </p:cNvPr>
          <p:cNvSpPr txBox="1">
            <a:spLocks/>
          </p:cNvSpPr>
          <p:nvPr/>
        </p:nvSpPr>
        <p:spPr>
          <a:xfrm>
            <a:off x="2214945" y="204510"/>
            <a:ext cx="6271972" cy="393031"/>
          </a:xfrm>
          <a:prstGeom prst="rect">
            <a:avLst/>
          </a:prstGeom>
        </p:spPr>
        <p:txBody>
          <a:bodyPr vert="horz" lIns="112542" tIns="56271" rIns="112542" bIns="56271" rtlCol="0" anchor="ctr">
            <a:normAutofit/>
          </a:bodyPr>
          <a:lstStyle>
            <a:lvl1pPr algn="l" defTabSz="891540" rtl="0" eaLnBrk="1" latinLnBrk="0" hangingPunct="1">
              <a:lnSpc>
                <a:spcPct val="90000"/>
              </a:lnSpc>
              <a:spcBef>
                <a:spcPct val="0"/>
              </a:spcBef>
              <a:buNone/>
              <a:defRPr sz="1560" b="1" kern="1200">
                <a:solidFill>
                  <a:schemeClr val="tx1"/>
                </a:solidFill>
                <a:latin typeface="Arial" panose="020B0604020202020204" pitchFamily="34" charset="0"/>
                <a:ea typeface="+mj-ea"/>
                <a:cs typeface="Arial" panose="020B0604020202020204" pitchFamily="34" charset="0"/>
              </a:defRPr>
            </a:lvl1pPr>
          </a:lstStyle>
          <a:p>
            <a:r>
              <a:rPr lang="en-US" sz="1600" dirty="0">
                <a:solidFill>
                  <a:srgbClr val="00B0F0"/>
                </a:solidFill>
                <a:latin typeface="Arial"/>
                <a:cs typeface="Arial"/>
              </a:rPr>
              <a:t>Malawi Financial Market Update: Week ending 2 February 2024</a:t>
            </a:r>
          </a:p>
        </p:txBody>
      </p:sp>
      <p:graphicFrame>
        <p:nvGraphicFramePr>
          <p:cNvPr id="3" name="Chart 2">
            <a:extLst>
              <a:ext uri="{FF2B5EF4-FFF2-40B4-BE49-F238E27FC236}">
                <a16:creationId xmlns:a16="http://schemas.microsoft.com/office/drawing/2014/main" id="{72042CD1-8E0E-7081-5B2D-5CEA17CD7044}"/>
              </a:ext>
            </a:extLst>
          </p:cNvPr>
          <p:cNvGraphicFramePr>
            <a:graphicFrameLocks/>
          </p:cNvGraphicFramePr>
          <p:nvPr>
            <p:extLst>
              <p:ext uri="{D42A27DB-BD31-4B8C-83A1-F6EECF244321}">
                <p14:modId xmlns:p14="http://schemas.microsoft.com/office/powerpoint/2010/main" val="2854081001"/>
              </p:ext>
            </p:extLst>
          </p:nvPr>
        </p:nvGraphicFramePr>
        <p:xfrm>
          <a:off x="2346325" y="946150"/>
          <a:ext cx="5785200" cy="213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00000000-0008-0000-0B00-00001A000000}"/>
              </a:ext>
            </a:extLst>
          </p:cNvPr>
          <p:cNvGraphicFramePr>
            <a:graphicFrameLocks/>
          </p:cNvGraphicFramePr>
          <p:nvPr>
            <p:extLst>
              <p:ext uri="{D42A27DB-BD31-4B8C-83A1-F6EECF244321}">
                <p14:modId xmlns:p14="http://schemas.microsoft.com/office/powerpoint/2010/main" val="4102621441"/>
              </p:ext>
            </p:extLst>
          </p:nvPr>
        </p:nvGraphicFramePr>
        <p:xfrm>
          <a:off x="2346325" y="3159504"/>
          <a:ext cx="5785200" cy="213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2520951218"/>
              </p:ext>
            </p:extLst>
          </p:nvPr>
        </p:nvGraphicFramePr>
        <p:xfrm>
          <a:off x="2346325" y="5372858"/>
          <a:ext cx="5785200" cy="2138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00000000-0008-0000-0B00-000011000000}"/>
              </a:ext>
            </a:extLst>
          </p:cNvPr>
          <p:cNvGraphicFramePr>
            <a:graphicFrameLocks/>
          </p:cNvGraphicFramePr>
          <p:nvPr>
            <p:extLst>
              <p:ext uri="{D42A27DB-BD31-4B8C-83A1-F6EECF244321}">
                <p14:modId xmlns:p14="http://schemas.microsoft.com/office/powerpoint/2010/main" val="3520891320"/>
              </p:ext>
            </p:extLst>
          </p:nvPr>
        </p:nvGraphicFramePr>
        <p:xfrm>
          <a:off x="8281100" y="966458"/>
          <a:ext cx="5803200" cy="6544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1073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976DCB-D950-7062-AB76-F63F464F2FA7}"/>
              </a:ext>
            </a:extLst>
          </p:cNvPr>
          <p:cNvSpPr txBox="1"/>
          <p:nvPr/>
        </p:nvSpPr>
        <p:spPr>
          <a:xfrm>
            <a:off x="2335597" y="7569434"/>
            <a:ext cx="1614104" cy="553998"/>
          </a:xfrm>
          <a:prstGeom prst="rect">
            <a:avLst/>
          </a:prstGeom>
          <a:noFill/>
        </p:spPr>
        <p:txBody>
          <a:bodyPr wrap="square">
            <a:spAutoFit/>
          </a:bodyPr>
          <a:lstStyle/>
          <a:p>
            <a:r>
              <a:rPr lang="en-US" sz="1000">
                <a:latin typeface="Arial" panose="020B0604020202020204" pitchFamily="34" charset="0"/>
                <a:cs typeface="Arial" panose="020B0604020202020204" pitchFamily="34" charset="0"/>
              </a:rPr>
              <a:t>TB: Treasury Bill</a:t>
            </a:r>
          </a:p>
          <a:p>
            <a:r>
              <a:rPr lang="en-US" sz="1000">
                <a:latin typeface="Arial" panose="020B0604020202020204" pitchFamily="34" charset="0"/>
                <a:cs typeface="Arial" panose="020B0604020202020204" pitchFamily="34" charset="0"/>
              </a:rPr>
              <a:t>TN: Treasury Note</a:t>
            </a:r>
          </a:p>
          <a:p>
            <a:r>
              <a:rPr lang="en-US" sz="1000" err="1">
                <a:latin typeface="Arial" panose="020B0604020202020204" pitchFamily="34" charset="0"/>
                <a:cs typeface="Arial" panose="020B0604020202020204" pitchFamily="34" charset="0"/>
              </a:rPr>
              <a:t>Yr</a:t>
            </a:r>
            <a:r>
              <a:rPr lang="en-US" sz="1000">
                <a:latin typeface="Arial" panose="020B0604020202020204" pitchFamily="34" charset="0"/>
                <a:cs typeface="Arial" panose="020B0604020202020204" pitchFamily="34" charset="0"/>
              </a:rPr>
              <a:t>: Year</a:t>
            </a:r>
          </a:p>
        </p:txBody>
      </p:sp>
      <p:pic>
        <p:nvPicPr>
          <p:cNvPr id="33" name="Graphic 32" descr="Philanthropy">
            <a:extLst>
              <a:ext uri="{FF2B5EF4-FFF2-40B4-BE49-F238E27FC236}">
                <a16:creationId xmlns:a16="http://schemas.microsoft.com/office/drawing/2014/main" id="{1D9E1113-C10A-4E53-9946-C319EF76EC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823" y="180370"/>
            <a:ext cx="901699" cy="731117"/>
          </a:xfrm>
          <a:prstGeom prst="rect">
            <a:avLst/>
          </a:prstGeom>
        </p:spPr>
      </p:pic>
      <p:sp>
        <p:nvSpPr>
          <p:cNvPr id="13" name="Rectangle 12">
            <a:extLst>
              <a:ext uri="{FF2B5EF4-FFF2-40B4-BE49-F238E27FC236}">
                <a16:creationId xmlns:a16="http://schemas.microsoft.com/office/drawing/2014/main" id="{2F1B83E0-D9AC-4E2C-9F90-EF526B94AE5B}"/>
              </a:ext>
            </a:extLst>
          </p:cNvPr>
          <p:cNvSpPr/>
          <p:nvPr/>
        </p:nvSpPr>
        <p:spPr>
          <a:xfrm>
            <a:off x="222249" y="957085"/>
            <a:ext cx="1992695" cy="4483279"/>
          </a:xfrm>
          <a:prstGeom prst="rect">
            <a:avLst/>
          </a:prstGeom>
        </p:spPr>
        <p:txBody>
          <a:bodyPr wrap="square">
            <a:spAutoFit/>
          </a:bodyPr>
          <a:lstStyle/>
          <a:p>
            <a:pPr marR="1270">
              <a:spcAft>
                <a:spcPts val="1000"/>
              </a:spcAft>
              <a:buSzPts val="1100"/>
              <a:tabLst>
                <a:tab pos="262255" algn="l"/>
              </a:tabLst>
            </a:pPr>
            <a:r>
              <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The Reserve Bank of Malawi held auctions for all tenors of Treasury Bills and the 5-year Treasury Note during the period under review.</a:t>
            </a:r>
          </a:p>
          <a:p>
            <a:pPr marR="1270">
              <a:spcAft>
                <a:spcPts val="1000"/>
              </a:spcAft>
              <a:buSzPts val="1100"/>
              <a:tabLst>
                <a:tab pos="262255" algn="l"/>
              </a:tabLst>
            </a:pPr>
            <a:r>
              <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A total amount of MK119.22 million was raised from the</a:t>
            </a:r>
            <a:r>
              <a:rPr lang="en-ZA" sz="1200" i="1" kern="1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TB auctions held during the period under review. </a:t>
            </a:r>
          </a:p>
          <a:p>
            <a:pPr marR="1270">
              <a:spcAft>
                <a:spcPts val="1000"/>
              </a:spcAft>
              <a:buSzPts val="1100"/>
              <a:tabLst>
                <a:tab pos="262255" algn="l"/>
              </a:tabLst>
            </a:pPr>
            <a:r>
              <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MK5.52 billion was raised from the </a:t>
            </a:r>
            <a:r>
              <a:rPr lang="en-ZA" sz="1200" i="1" kern="100">
                <a:solidFill>
                  <a:srgbClr val="00B0F0"/>
                </a:solidFill>
                <a:effectLst/>
                <a:latin typeface="Arial" panose="020B0604020202020204" pitchFamily="34" charset="0"/>
                <a:ea typeface="Calibri" panose="020F0502020204030204" pitchFamily="34" charset="0"/>
                <a:cs typeface="Arial" panose="020B0604020202020204" pitchFamily="34" charset="0"/>
              </a:rPr>
              <a:t>5-year </a:t>
            </a:r>
            <a:r>
              <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TN auction held during the </a:t>
            </a:r>
            <a:r>
              <a:rPr lang="en-ZA" sz="1200" i="1" kern="100" dirty="0">
                <a:solidFill>
                  <a:srgbClr val="00B0F0"/>
                </a:solidFill>
                <a:latin typeface="Arial" panose="020B0604020202020204" pitchFamily="34" charset="0"/>
                <a:ea typeface="Calibri" panose="020F0502020204030204" pitchFamily="34" charset="0"/>
                <a:cs typeface="Arial" panose="020B0604020202020204" pitchFamily="34" charset="0"/>
              </a:rPr>
              <a:t>period under review.</a:t>
            </a:r>
            <a:endParaRPr lang="en-ZA"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R="1270">
              <a:spcAft>
                <a:spcPts val="1000"/>
              </a:spcAft>
              <a:buSzPts val="1100"/>
              <a:tabLst>
                <a:tab pos="262255" algn="l"/>
              </a:tabLst>
            </a:pPr>
            <a:r>
              <a:rPr lang="en-US"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The average TB and TN yield remained constant at 18.90% </a:t>
            </a:r>
            <a:r>
              <a:rPr lang="en-US" sz="1200" i="1" kern="100" dirty="0">
                <a:solidFill>
                  <a:srgbClr val="00B0F0"/>
                </a:solidFill>
                <a:latin typeface="Arial" panose="020B0604020202020204" pitchFamily="34" charset="0"/>
                <a:ea typeface="Calibri" panose="020F0502020204030204" pitchFamily="34" charset="0"/>
                <a:cs typeface="Arial" panose="020B0604020202020204" pitchFamily="34" charset="0"/>
              </a:rPr>
              <a:t>and 29.95%, respectively, </a:t>
            </a:r>
            <a:r>
              <a:rPr lang="en-US"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during the period under review.</a:t>
            </a:r>
          </a:p>
          <a:p>
            <a:pPr marR="1270">
              <a:spcAft>
                <a:spcPts val="1000"/>
              </a:spcAft>
              <a:buSzPts val="1100"/>
              <a:tabLst>
                <a:tab pos="262255" algn="l"/>
              </a:tabLst>
            </a:pPr>
            <a:endParaRPr lang="en-US" sz="1200" i="1" kern="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825F2018-7C66-4219-931F-259AE6B213D1}"/>
              </a:ext>
            </a:extLst>
          </p:cNvPr>
          <p:cNvSpPr txBox="1">
            <a:spLocks/>
          </p:cNvSpPr>
          <p:nvPr/>
        </p:nvSpPr>
        <p:spPr>
          <a:xfrm>
            <a:off x="2335596" y="607845"/>
            <a:ext cx="5826324" cy="329199"/>
          </a:xfrm>
          <a:prstGeom prst="rect">
            <a:avLst/>
          </a:prstGeom>
        </p:spPr>
        <p:txBody>
          <a:bodyPr wrap="square" lIns="0" tIns="0" rIns="0" bIns="0" numCol="1" anchor="ctr">
            <a:noAutofit/>
          </a:bodyPr>
          <a:lstStyle>
            <a:lvl1pPr marL="222876" indent="-222876" algn="l" defTabSz="891504"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29" indent="-222876" algn="l" defTabSz="891504"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380" indent="-222876" algn="l" defTabSz="891504"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33"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885"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637"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389"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141"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894" indent="-222876" algn="l" defTabSz="891504"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a:lstStyle>
          <a:p>
            <a:pPr marL="0" marR="0" lvl="0" indent="0" algn="l" defTabSz="1097204" rtl="0" eaLnBrk="1" fontAlgn="auto" latinLnBrk="0" hangingPunct="1">
              <a:lnSpc>
                <a:spcPct val="100000"/>
              </a:lnSpc>
              <a:spcBef>
                <a:spcPts val="72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Government securities (Source: RBM) </a:t>
            </a:r>
          </a:p>
        </p:txBody>
      </p:sp>
      <p:cxnSp>
        <p:nvCxnSpPr>
          <p:cNvPr id="11" name="Straight Connector 10">
            <a:extLst>
              <a:ext uri="{FF2B5EF4-FFF2-40B4-BE49-F238E27FC236}">
                <a16:creationId xmlns:a16="http://schemas.microsoft.com/office/drawing/2014/main" id="{695FCCB7-03D0-474A-97F3-EFEF74141F4D}"/>
              </a:ext>
            </a:extLst>
          </p:cNvPr>
          <p:cNvCxnSpPr>
            <a:cxnSpLocks/>
          </p:cNvCxnSpPr>
          <p:nvPr/>
        </p:nvCxnSpPr>
        <p:spPr>
          <a:xfrm>
            <a:off x="2335596" y="7576126"/>
            <a:ext cx="4374042" cy="0"/>
          </a:xfrm>
          <a:prstGeom prst="line">
            <a:avLst/>
          </a:prstGeom>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00157182-38D5-7B95-009F-30AE2F10CB6D}"/>
              </a:ext>
            </a:extLst>
          </p:cNvPr>
          <p:cNvSpPr txBox="1">
            <a:spLocks/>
          </p:cNvSpPr>
          <p:nvPr/>
        </p:nvSpPr>
        <p:spPr>
          <a:xfrm>
            <a:off x="2214945" y="204510"/>
            <a:ext cx="6271972" cy="393031"/>
          </a:xfrm>
          <a:prstGeom prst="rect">
            <a:avLst/>
          </a:prstGeom>
        </p:spPr>
        <p:txBody>
          <a:bodyPr vert="horz" lIns="112542" tIns="56271" rIns="112542" bIns="56271" rtlCol="0" anchor="ctr">
            <a:normAutofit/>
          </a:bodyPr>
          <a:lstStyle>
            <a:lvl1pPr algn="l" defTabSz="891540" rtl="0" eaLnBrk="1" latinLnBrk="0" hangingPunct="1">
              <a:lnSpc>
                <a:spcPct val="90000"/>
              </a:lnSpc>
              <a:spcBef>
                <a:spcPct val="0"/>
              </a:spcBef>
              <a:buNone/>
              <a:defRPr sz="1560" b="1" kern="1200">
                <a:solidFill>
                  <a:schemeClr val="tx1"/>
                </a:solidFill>
                <a:latin typeface="Arial" panose="020B0604020202020204" pitchFamily="34" charset="0"/>
                <a:ea typeface="+mj-ea"/>
                <a:cs typeface="Arial" panose="020B0604020202020204" pitchFamily="34" charset="0"/>
              </a:defRPr>
            </a:lvl1pPr>
          </a:lstStyle>
          <a:p>
            <a:r>
              <a:rPr lang="en-US" sz="1600" dirty="0">
                <a:solidFill>
                  <a:srgbClr val="00B0F0"/>
                </a:solidFill>
                <a:latin typeface="Arial"/>
                <a:cs typeface="Arial"/>
              </a:rPr>
              <a:t>Malawi Financial Market Update: Week ending 2 February 2024</a:t>
            </a:r>
          </a:p>
        </p:txBody>
      </p:sp>
      <p:graphicFrame>
        <p:nvGraphicFramePr>
          <p:cNvPr id="5" name="Chart 4">
            <a:extLst>
              <a:ext uri="{FF2B5EF4-FFF2-40B4-BE49-F238E27FC236}">
                <a16:creationId xmlns:a16="http://schemas.microsoft.com/office/drawing/2014/main" id="{0ABFE71F-C0A1-B6AA-CDAD-D955600B3F66}"/>
              </a:ext>
            </a:extLst>
          </p:cNvPr>
          <p:cNvGraphicFramePr>
            <a:graphicFrameLocks/>
          </p:cNvGraphicFramePr>
          <p:nvPr>
            <p:extLst>
              <p:ext uri="{D42A27DB-BD31-4B8C-83A1-F6EECF244321}">
                <p14:modId xmlns:p14="http://schemas.microsoft.com/office/powerpoint/2010/main" val="3280045565"/>
              </p:ext>
            </p:extLst>
          </p:nvPr>
        </p:nvGraphicFramePr>
        <p:xfrm>
          <a:off x="8329525" y="946150"/>
          <a:ext cx="5760000" cy="316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0000000-0008-0000-0B00-000006000000}"/>
              </a:ext>
              <a:ext uri="{147F2762-F138-4A5C-976F-8EAC2B608ADB}">
                <a16:predDERef xmlns:a16="http://schemas.microsoft.com/office/drawing/2014/main" pred="{00000000-0008-0000-0D00-000020000000}"/>
              </a:ext>
            </a:extLst>
          </p:cNvPr>
          <p:cNvGraphicFramePr>
            <a:graphicFrameLocks/>
          </p:cNvGraphicFramePr>
          <p:nvPr>
            <p:extLst>
              <p:ext uri="{D42A27DB-BD31-4B8C-83A1-F6EECF244321}">
                <p14:modId xmlns:p14="http://schemas.microsoft.com/office/powerpoint/2010/main" val="3035059246"/>
              </p:ext>
            </p:extLst>
          </p:nvPr>
        </p:nvGraphicFramePr>
        <p:xfrm>
          <a:off x="2346325" y="4331350"/>
          <a:ext cx="11743200" cy="316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6C58E3D2-5C9E-2B07-F9B4-31B1A86291EF}"/>
              </a:ext>
            </a:extLst>
          </p:cNvPr>
          <p:cNvGraphicFramePr>
            <a:graphicFrameLocks/>
          </p:cNvGraphicFramePr>
          <p:nvPr>
            <p:extLst>
              <p:ext uri="{D42A27DB-BD31-4B8C-83A1-F6EECF244321}">
                <p14:modId xmlns:p14="http://schemas.microsoft.com/office/powerpoint/2010/main" val="3134183127"/>
              </p:ext>
            </p:extLst>
          </p:nvPr>
        </p:nvGraphicFramePr>
        <p:xfrm>
          <a:off x="2346325" y="957085"/>
          <a:ext cx="5760000" cy="316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833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ie chart">
            <a:extLst>
              <a:ext uri="{FF2B5EF4-FFF2-40B4-BE49-F238E27FC236}">
                <a16:creationId xmlns:a16="http://schemas.microsoft.com/office/drawing/2014/main" id="{4D627E8E-8DE2-4151-9E8D-5FBEEC52DE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308" y="158256"/>
            <a:ext cx="914400" cy="715854"/>
          </a:xfrm>
          <a:prstGeom prst="rect">
            <a:avLst/>
          </a:prstGeom>
        </p:spPr>
      </p:pic>
      <p:sp>
        <p:nvSpPr>
          <p:cNvPr id="5" name="Title 1">
            <a:extLst>
              <a:ext uri="{FF2B5EF4-FFF2-40B4-BE49-F238E27FC236}">
                <a16:creationId xmlns:a16="http://schemas.microsoft.com/office/drawing/2014/main" id="{D11880B6-EF68-42C3-BC02-A37CDAC0A868}"/>
              </a:ext>
            </a:extLst>
          </p:cNvPr>
          <p:cNvSpPr txBox="1">
            <a:spLocks/>
          </p:cNvSpPr>
          <p:nvPr/>
        </p:nvSpPr>
        <p:spPr>
          <a:xfrm>
            <a:off x="1888483" y="319668"/>
            <a:ext cx="6271972" cy="393031"/>
          </a:xfrm>
          <a:prstGeom prst="rect">
            <a:avLst/>
          </a:prstGeom>
        </p:spPr>
        <p:txBody>
          <a:bodyPr vert="horz" lIns="112542" tIns="56271" rIns="112542" bIns="56271" rtlCol="0" anchor="ctr">
            <a:normAutofit/>
          </a:bodyPr>
          <a:lstStyle>
            <a:lvl1pPr algn="l" defTabSz="891540" rtl="0" eaLnBrk="1" latinLnBrk="0" hangingPunct="1">
              <a:lnSpc>
                <a:spcPct val="90000"/>
              </a:lnSpc>
              <a:spcBef>
                <a:spcPct val="0"/>
              </a:spcBef>
              <a:buNone/>
              <a:defRPr sz="1560" b="1" kern="1200">
                <a:solidFill>
                  <a:schemeClr val="tx1"/>
                </a:solidFill>
                <a:latin typeface="Arial" panose="020B0604020202020204" pitchFamily="34" charset="0"/>
                <a:ea typeface="+mj-ea"/>
                <a:cs typeface="Arial" panose="020B0604020202020204" pitchFamily="34" charset="0"/>
              </a:defRPr>
            </a:lvl1pPr>
          </a:lstStyle>
          <a:p>
            <a:pPr defTabSz="1097297">
              <a:defRPr/>
            </a:pPr>
            <a:r>
              <a:rPr lang="en-US" sz="1600">
                <a:solidFill>
                  <a:srgbClr val="00B0F0"/>
                </a:solidFill>
              </a:rPr>
              <a:t>Appendix 1: Historical Economic Indicators </a:t>
            </a:r>
          </a:p>
        </p:txBody>
      </p:sp>
      <p:cxnSp>
        <p:nvCxnSpPr>
          <p:cNvPr id="2" name="Straight Connector 1">
            <a:extLst>
              <a:ext uri="{FF2B5EF4-FFF2-40B4-BE49-F238E27FC236}">
                <a16:creationId xmlns:a16="http://schemas.microsoft.com/office/drawing/2014/main" id="{46EC1171-BA59-39C3-BF22-EFBEA671548C}"/>
              </a:ext>
            </a:extLst>
          </p:cNvPr>
          <p:cNvCxnSpPr>
            <a:cxnSpLocks/>
          </p:cNvCxnSpPr>
          <p:nvPr/>
        </p:nvCxnSpPr>
        <p:spPr>
          <a:xfrm>
            <a:off x="644697" y="7669082"/>
            <a:ext cx="4374042"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0680F458-6B9E-CB93-4AAA-C9BA1ECCE853}"/>
              </a:ext>
            </a:extLst>
          </p:cNvPr>
          <p:cNvSpPr txBox="1"/>
          <p:nvPr/>
        </p:nvSpPr>
        <p:spPr>
          <a:xfrm>
            <a:off x="634306" y="7672618"/>
            <a:ext cx="4518346" cy="230832"/>
          </a:xfrm>
          <a:prstGeom prst="rect">
            <a:avLst/>
          </a:prstGeom>
          <a:noFill/>
        </p:spPr>
        <p:txBody>
          <a:bodyPr wrap="square" lIns="91440" tIns="45720" rIns="91440" bIns="45720" rtlCol="0" anchor="t">
            <a:spAutoFit/>
          </a:bodyPr>
          <a:lstStyle>
            <a:defPPr>
              <a:defRPr lang="en-US"/>
            </a:defPPr>
            <a:lvl1pPr>
              <a:defRPr sz="900" i="1">
                <a:latin typeface="Arial" panose="020B0604020202020204" pitchFamily="34" charset="0"/>
                <a:cs typeface="Arial" panose="020B0604020202020204" pitchFamily="34" charset="0"/>
              </a:defRPr>
            </a:lvl1pPr>
          </a:lstStyle>
          <a:p>
            <a:r>
              <a:rPr lang="en-US" dirty="0">
                <a:latin typeface="Arial"/>
                <a:cs typeface="Arial"/>
              </a:rPr>
              <a:t>*: Reserve Bank of Malawi opening exchange rates as of 2 February 2024</a:t>
            </a:r>
          </a:p>
        </p:txBody>
      </p:sp>
      <p:graphicFrame>
        <p:nvGraphicFramePr>
          <p:cNvPr id="7" name="Table 6">
            <a:extLst>
              <a:ext uri="{FF2B5EF4-FFF2-40B4-BE49-F238E27FC236}">
                <a16:creationId xmlns:a16="http://schemas.microsoft.com/office/drawing/2014/main" id="{88467A1B-81CD-3699-07CE-3E530B8853F6}"/>
              </a:ext>
            </a:extLst>
          </p:cNvPr>
          <p:cNvGraphicFramePr>
            <a:graphicFrameLocks noGrp="1"/>
          </p:cNvGraphicFramePr>
          <p:nvPr>
            <p:extLst>
              <p:ext uri="{D42A27DB-BD31-4B8C-83A1-F6EECF244321}">
                <p14:modId xmlns:p14="http://schemas.microsoft.com/office/powerpoint/2010/main" val="4036754108"/>
              </p:ext>
            </p:extLst>
          </p:nvPr>
        </p:nvGraphicFramePr>
        <p:xfrm>
          <a:off x="222250" y="946150"/>
          <a:ext cx="13862045" cy="6563726"/>
        </p:xfrm>
        <a:graphic>
          <a:graphicData uri="http://schemas.openxmlformats.org/drawingml/2006/table">
            <a:tbl>
              <a:tblPr firstRow="1">
                <a:tableStyleId>{1FECB4D8-DB02-4DC6-A0A2-4F2EBAE1DC90}</a:tableStyleId>
              </a:tblPr>
              <a:tblGrid>
                <a:gridCol w="2220107">
                  <a:extLst>
                    <a:ext uri="{9D8B030D-6E8A-4147-A177-3AD203B41FA5}">
                      <a16:colId xmlns:a16="http://schemas.microsoft.com/office/drawing/2014/main" val="230623225"/>
                    </a:ext>
                  </a:extLst>
                </a:gridCol>
                <a:gridCol w="831567">
                  <a:extLst>
                    <a:ext uri="{9D8B030D-6E8A-4147-A177-3AD203B41FA5}">
                      <a16:colId xmlns:a16="http://schemas.microsoft.com/office/drawing/2014/main" val="3406561477"/>
                    </a:ext>
                  </a:extLst>
                </a:gridCol>
                <a:gridCol w="831567">
                  <a:extLst>
                    <a:ext uri="{9D8B030D-6E8A-4147-A177-3AD203B41FA5}">
                      <a16:colId xmlns:a16="http://schemas.microsoft.com/office/drawing/2014/main" val="747868451"/>
                    </a:ext>
                  </a:extLst>
                </a:gridCol>
                <a:gridCol w="831567">
                  <a:extLst>
                    <a:ext uri="{9D8B030D-6E8A-4147-A177-3AD203B41FA5}">
                      <a16:colId xmlns:a16="http://schemas.microsoft.com/office/drawing/2014/main" val="3577574387"/>
                    </a:ext>
                  </a:extLst>
                </a:gridCol>
                <a:gridCol w="831567">
                  <a:extLst>
                    <a:ext uri="{9D8B030D-6E8A-4147-A177-3AD203B41FA5}">
                      <a16:colId xmlns:a16="http://schemas.microsoft.com/office/drawing/2014/main" val="1632924132"/>
                    </a:ext>
                  </a:extLst>
                </a:gridCol>
                <a:gridCol w="831567">
                  <a:extLst>
                    <a:ext uri="{9D8B030D-6E8A-4147-A177-3AD203B41FA5}">
                      <a16:colId xmlns:a16="http://schemas.microsoft.com/office/drawing/2014/main" val="4165586253"/>
                    </a:ext>
                  </a:extLst>
                </a:gridCol>
                <a:gridCol w="831567">
                  <a:extLst>
                    <a:ext uri="{9D8B030D-6E8A-4147-A177-3AD203B41FA5}">
                      <a16:colId xmlns:a16="http://schemas.microsoft.com/office/drawing/2014/main" val="3489743678"/>
                    </a:ext>
                  </a:extLst>
                </a:gridCol>
                <a:gridCol w="831567">
                  <a:extLst>
                    <a:ext uri="{9D8B030D-6E8A-4147-A177-3AD203B41FA5}">
                      <a16:colId xmlns:a16="http://schemas.microsoft.com/office/drawing/2014/main" val="2456349541"/>
                    </a:ext>
                  </a:extLst>
                </a:gridCol>
                <a:gridCol w="831567">
                  <a:extLst>
                    <a:ext uri="{9D8B030D-6E8A-4147-A177-3AD203B41FA5}">
                      <a16:colId xmlns:a16="http://schemas.microsoft.com/office/drawing/2014/main" val="3390350411"/>
                    </a:ext>
                  </a:extLst>
                </a:gridCol>
                <a:gridCol w="831567">
                  <a:extLst>
                    <a:ext uri="{9D8B030D-6E8A-4147-A177-3AD203B41FA5}">
                      <a16:colId xmlns:a16="http://schemas.microsoft.com/office/drawing/2014/main" val="3107508769"/>
                    </a:ext>
                  </a:extLst>
                </a:gridCol>
                <a:gridCol w="831567">
                  <a:extLst>
                    <a:ext uri="{9D8B030D-6E8A-4147-A177-3AD203B41FA5}">
                      <a16:colId xmlns:a16="http://schemas.microsoft.com/office/drawing/2014/main" val="357345111"/>
                    </a:ext>
                  </a:extLst>
                </a:gridCol>
                <a:gridCol w="831567">
                  <a:extLst>
                    <a:ext uri="{9D8B030D-6E8A-4147-A177-3AD203B41FA5}">
                      <a16:colId xmlns:a16="http://schemas.microsoft.com/office/drawing/2014/main" val="1913055082"/>
                    </a:ext>
                  </a:extLst>
                </a:gridCol>
                <a:gridCol w="831567">
                  <a:extLst>
                    <a:ext uri="{9D8B030D-6E8A-4147-A177-3AD203B41FA5}">
                      <a16:colId xmlns:a16="http://schemas.microsoft.com/office/drawing/2014/main" val="2535584676"/>
                    </a:ext>
                  </a:extLst>
                </a:gridCol>
                <a:gridCol w="831567">
                  <a:extLst>
                    <a:ext uri="{9D8B030D-6E8A-4147-A177-3AD203B41FA5}">
                      <a16:colId xmlns:a16="http://schemas.microsoft.com/office/drawing/2014/main" val="1552889094"/>
                    </a:ext>
                  </a:extLst>
                </a:gridCol>
                <a:gridCol w="831567">
                  <a:extLst>
                    <a:ext uri="{9D8B030D-6E8A-4147-A177-3AD203B41FA5}">
                      <a16:colId xmlns:a16="http://schemas.microsoft.com/office/drawing/2014/main" val="85317091"/>
                    </a:ext>
                  </a:extLst>
                </a:gridCol>
              </a:tblGrid>
              <a:tr h="261441">
                <a:tc>
                  <a:txBody>
                    <a:bodyPr/>
                    <a:lstStyle/>
                    <a:p>
                      <a:pPr algn="l" fontAlgn="t"/>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Jan-23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Feb-23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Mar-23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Apr-23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May-23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Jun-23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Jul-23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Aug-23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Sep-23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Oct-23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Nov-23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a:solidFill>
                            <a:schemeClr val="bg1"/>
                          </a:solidFill>
                          <a:effectLst/>
                          <a:latin typeface="Arial" panose="020B0604020202020204" pitchFamily="34" charset="0"/>
                          <a:ea typeface="+mn-ea"/>
                          <a:cs typeface="Arial" panose="020B0604020202020204" pitchFamily="34" charset="0"/>
                        </a:rPr>
                        <a:t>Dec-23</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dirty="0">
                          <a:solidFill>
                            <a:schemeClr val="bg1"/>
                          </a:solidFill>
                          <a:effectLst/>
                          <a:latin typeface="Arial" panose="020B0604020202020204" pitchFamily="34" charset="0"/>
                          <a:ea typeface="+mn-ea"/>
                          <a:cs typeface="Arial" panose="020B0604020202020204" pitchFamily="34" charset="0"/>
                        </a:rPr>
                        <a:t>Jan-24</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marL="0" marR="0" lvl="0" indent="0" algn="r" defTabSz="1097280" rtl="0" eaLnBrk="1" fontAlgn="t" latinLnBrk="0" hangingPunct="1">
                        <a:lnSpc>
                          <a:spcPct val="100000"/>
                        </a:lnSpc>
                        <a:spcBef>
                          <a:spcPts val="0"/>
                        </a:spcBef>
                        <a:spcAft>
                          <a:spcPts val="0"/>
                        </a:spcAft>
                        <a:buClrTx/>
                        <a:buSzTx/>
                        <a:buFontTx/>
                        <a:buNone/>
                        <a:tabLst/>
                        <a:defRPr/>
                      </a:pPr>
                      <a:r>
                        <a:rPr lang="en-US" sz="1000" b="1" i="0" u="none" strike="noStrike" kern="1200" dirty="0">
                          <a:solidFill>
                            <a:schemeClr val="bg1"/>
                          </a:solidFill>
                          <a:effectLst/>
                          <a:latin typeface="Arial" panose="020B0604020202020204" pitchFamily="34" charset="0"/>
                          <a:ea typeface="+mn-ea"/>
                          <a:cs typeface="Arial" panose="020B0604020202020204" pitchFamily="34" charset="0"/>
                        </a:rPr>
                        <a:t>2-Feb-2024</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3261154236"/>
                  </a:ext>
                </a:extLst>
              </a:tr>
              <a:tr h="193093">
                <a:tc>
                  <a:txBody>
                    <a:bodyPr/>
                    <a:lstStyle/>
                    <a:p>
                      <a:pPr algn="l" fontAlgn="t"/>
                      <a:r>
                        <a:rPr lang="en-US" sz="1000" b="1" i="0" u="none" strike="noStrike">
                          <a:solidFill>
                            <a:schemeClr val="bg1"/>
                          </a:solidFill>
                          <a:effectLst/>
                          <a:latin typeface="Arial" panose="020B0604020202020204" pitchFamily="34" charset="0"/>
                          <a:cs typeface="Arial" panose="020B0604020202020204" pitchFamily="34" charset="0"/>
                        </a:rPr>
                        <a:t>Exchange rates (middle rates)</a:t>
                      </a: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r" fontAlgn="b"/>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r" fontAlgn="b"/>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r" fontAlgn="b"/>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728502721"/>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MK/USD</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1,031.87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1,033.68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1,033.80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1,034.86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1,034.46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1,058.82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1.061.67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kern="1200">
                          <a:solidFill>
                            <a:schemeClr val="tx1"/>
                          </a:solidFill>
                          <a:effectLst/>
                          <a:latin typeface="Arial"/>
                          <a:ea typeface="+mn-ea"/>
                          <a:cs typeface="+mn-cs"/>
                        </a:rPr>
                        <a:t>1,094.74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kern="1200">
                          <a:solidFill>
                            <a:schemeClr val="tx1"/>
                          </a:solidFill>
                          <a:effectLst/>
                          <a:latin typeface="Arial"/>
                          <a:ea typeface="+mn-ea"/>
                          <a:cs typeface="+mn-cs"/>
                        </a:rPr>
                        <a:t>1,126.50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1,179.83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1,699.31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r" defTabSz="1097253" rtl="0" eaLnBrk="1" fontAlgn="b" latinLnBrk="0" hangingPunct="1"/>
                      <a:r>
                        <a:rPr lang="en-US" sz="1000" b="0" i="0" u="none" strike="noStrike" kern="1200">
                          <a:solidFill>
                            <a:schemeClr val="tx1"/>
                          </a:solidFill>
                          <a:effectLst/>
                          <a:latin typeface="Arial" panose="020B0604020202020204" pitchFamily="34" charset="0"/>
                          <a:ea typeface="+mn-ea"/>
                          <a:cs typeface="Arial" panose="020B0604020202020204" pitchFamily="34" charset="0"/>
                        </a:rPr>
                        <a:t>1,683.37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1,697.80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1,683.37*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00736966"/>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MK/GBP</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1,305.57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1,280.21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1,315.33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1,325.22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1,317.23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1,377.77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1,400.92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kern="1200">
                          <a:solidFill>
                            <a:schemeClr val="tx1"/>
                          </a:solidFill>
                          <a:effectLst/>
                          <a:latin typeface="Arial"/>
                          <a:ea typeface="+mn-ea"/>
                          <a:cs typeface="+mn-cs"/>
                        </a:rPr>
                        <a:t>1,429.20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kern="1200">
                          <a:solidFill>
                            <a:schemeClr val="tx1"/>
                          </a:solidFill>
                          <a:effectLst/>
                          <a:latin typeface="Arial"/>
                          <a:ea typeface="+mn-ea"/>
                          <a:cs typeface="+mn-cs"/>
                        </a:rPr>
                        <a:t>1,412.17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1,473.63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2,219.25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r" defTabSz="1097253" rtl="0" eaLnBrk="1" fontAlgn="b" latinLnBrk="0" hangingPunct="1"/>
                      <a:r>
                        <a:rPr lang="en-US" sz="1000" b="0" i="0" u="none" strike="noStrike" kern="1200">
                          <a:solidFill>
                            <a:schemeClr val="tx1"/>
                          </a:solidFill>
                          <a:effectLst/>
                          <a:latin typeface="Arial" panose="020B0604020202020204" pitchFamily="34" charset="0"/>
                          <a:ea typeface="+mn-ea"/>
                          <a:cs typeface="Arial" panose="020B0604020202020204" pitchFamily="34" charset="0"/>
                        </a:rPr>
                        <a:t>2,212.41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2,221.35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2,210.16*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3061093"/>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MK/EUR</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1,152.30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1,128.21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1,156.66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1,171.01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1,135.21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a:solidFill>
                            <a:schemeClr val="tx1"/>
                          </a:solidFill>
                          <a:latin typeface="Arial" panose="020B0604020202020204" pitchFamily="34" charset="0"/>
                          <a:cs typeface="Arial" panose="020B0604020202020204" pitchFamily="34" charset="0"/>
                        </a:rPr>
                        <a:t>1,183.15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a:solidFill>
                            <a:schemeClr val="tx1"/>
                          </a:solidFill>
                          <a:latin typeface="Arial" panose="020B0604020202020204" pitchFamily="34" charset="0"/>
                          <a:cs typeface="Arial" panose="020B0604020202020204" pitchFamily="34" charset="0"/>
                        </a:rPr>
                        <a:t>1,203.76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kern="1200">
                          <a:solidFill>
                            <a:schemeClr val="tx1"/>
                          </a:solidFill>
                          <a:effectLst/>
                          <a:latin typeface="Arial"/>
                          <a:ea typeface="+mn-ea"/>
                          <a:cs typeface="+mn-cs"/>
                        </a:rPr>
                        <a:t>1,226.61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kern="1200">
                          <a:solidFill>
                            <a:schemeClr val="tx1"/>
                          </a:solidFill>
                          <a:effectLst/>
                          <a:latin typeface="Arial"/>
                          <a:ea typeface="+mn-ea"/>
                          <a:cs typeface="+mn-cs"/>
                        </a:rPr>
                        <a:t>1,225.22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a:solidFill>
                            <a:schemeClr val="tx1"/>
                          </a:solidFill>
                          <a:latin typeface="Arial" panose="020B0604020202020204" pitchFamily="34" charset="0"/>
                          <a:cs typeface="Arial" panose="020B0604020202020204" pitchFamily="34" charset="0"/>
                        </a:rPr>
                        <a:t>1,285.81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a:solidFill>
                            <a:schemeClr val="tx1"/>
                          </a:solidFill>
                          <a:latin typeface="Arial" panose="020B0604020202020204" pitchFamily="34" charset="0"/>
                          <a:cs typeface="Arial" panose="020B0604020202020204" pitchFamily="34" charset="0"/>
                        </a:rPr>
                        <a:t>1,907.62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r" defTabSz="1097253" rtl="0" eaLnBrk="1" fontAlgn="b" latinLnBrk="0" hangingPunct="1"/>
                      <a:r>
                        <a:rPr lang="en-US" sz="1000" b="0" i="0" u="none" strike="noStrike" kern="1200">
                          <a:solidFill>
                            <a:schemeClr val="tx1"/>
                          </a:solidFill>
                          <a:effectLst/>
                          <a:latin typeface="Arial" panose="020B0604020202020204" pitchFamily="34" charset="0"/>
                          <a:ea typeface="+mn-ea"/>
                          <a:cs typeface="Arial" panose="020B0604020202020204" pitchFamily="34" charset="0"/>
                        </a:rPr>
                        <a:t>1,918.18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dirty="0">
                          <a:solidFill>
                            <a:schemeClr val="tx1">
                              <a:lumMod val="95000"/>
                              <a:lumOff val="5000"/>
                            </a:schemeClr>
                          </a:solidFill>
                          <a:latin typeface="Arial" panose="020B0604020202020204" pitchFamily="34" charset="0"/>
                          <a:cs typeface="Arial" panose="020B0604020202020204" pitchFamily="34" charset="0"/>
                        </a:rPr>
                        <a:t>1,888.43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1" dirty="0">
                          <a:solidFill>
                            <a:schemeClr val="tx1">
                              <a:lumMod val="95000"/>
                              <a:lumOff val="5000"/>
                            </a:schemeClr>
                          </a:solidFill>
                          <a:latin typeface="Arial" panose="020B0604020202020204" pitchFamily="34" charset="0"/>
                          <a:cs typeface="Arial" panose="020B0604020202020204" pitchFamily="34" charset="0"/>
                        </a:rPr>
                        <a:t>1,885.93*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31055687"/>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MK/ZAR</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60.72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57.83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59.76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57.89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53.58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57.92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61.70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a:rPr>
                        <a:t>60.02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a:rPr>
                        <a:t>60.67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63.95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92.72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algn="r" defTabSz="1097253" rtl="0" eaLnBrk="1" fontAlgn="b" latinLnBrk="0" hangingPunct="1"/>
                      <a:r>
                        <a:rPr lang="en-US" sz="1000" b="0" i="0" u="none" strike="noStrike" kern="1200">
                          <a:solidFill>
                            <a:schemeClr val="tx1"/>
                          </a:solidFill>
                          <a:effectLst/>
                          <a:latin typeface="Arial" panose="020B0604020202020204" pitchFamily="34" charset="0"/>
                          <a:ea typeface="+mn-ea"/>
                          <a:cs typeface="Arial" panose="020B0604020202020204" pitchFamily="34" charset="0"/>
                        </a:rPr>
                        <a:t>93.54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92.94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93.39*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7958274"/>
                  </a:ext>
                </a:extLst>
              </a:tr>
              <a:tr h="193093">
                <a:tc>
                  <a:txBody>
                    <a:bodyPr/>
                    <a:lstStyle/>
                    <a:p>
                      <a:pPr algn="l" fontAlgn="t"/>
                      <a:r>
                        <a:rPr lang="en-US" sz="1000" b="1" u="none" strike="noStrike">
                          <a:solidFill>
                            <a:schemeClr val="bg1"/>
                          </a:solidFill>
                          <a:effectLst/>
                          <a:latin typeface="Arial" panose="020B0604020202020204" pitchFamily="34" charset="0"/>
                          <a:cs typeface="Arial" panose="020B0604020202020204" pitchFamily="34" charset="0"/>
                        </a:rPr>
                        <a:t> Foreign Exchange Reserves</a:t>
                      </a:r>
                      <a:endParaRPr lang="en-US" sz="1000" b="1" i="0" u="none" strike="noStrike">
                        <a:solidFill>
                          <a:schemeClr val="bg1"/>
                        </a:solidFill>
                        <a:effectLst/>
                        <a:latin typeface="Arial" panose="020B0604020202020204" pitchFamily="34" charset="0"/>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rgbClr val="FFC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fontAlgn="b"/>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34984581"/>
                  </a:ext>
                </a:extLst>
              </a:tr>
              <a:tr h="193093">
                <a:tc>
                  <a:txBody>
                    <a:bodyPr/>
                    <a:lstStyle/>
                    <a:p>
                      <a:pPr algn="l" fontAlgn="b"/>
                      <a:r>
                        <a:rPr lang="en-US" sz="1000" u="none" strike="noStrike">
                          <a:effectLst/>
                          <a:latin typeface="Arial" panose="020B0604020202020204" pitchFamily="34" charset="0"/>
                          <a:cs typeface="Arial" panose="020B0604020202020204" pitchFamily="34" charset="0"/>
                        </a:rPr>
                        <a:t>Gross Official Reserves (</a:t>
                      </a:r>
                      <a:r>
                        <a:rPr lang="en-US" sz="1000" u="none" strike="noStrike" err="1">
                          <a:effectLst/>
                          <a:latin typeface="Arial" panose="020B0604020202020204" pitchFamily="34" charset="0"/>
                          <a:cs typeface="Arial" panose="020B0604020202020204" pitchFamily="34" charset="0"/>
                        </a:rPr>
                        <a:t>USD'mn</a:t>
                      </a:r>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279.22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280.66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228.49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200.08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194.82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321.53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267.91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239.56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242.68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169.3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169.50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61413361"/>
                  </a:ext>
                </a:extLst>
              </a:tr>
              <a:tr h="193093">
                <a:tc>
                  <a:txBody>
                    <a:bodyPr/>
                    <a:lstStyle/>
                    <a:p>
                      <a:pPr algn="l" fontAlgn="b"/>
                      <a:r>
                        <a:rPr lang="en-US" sz="1000" u="none" strike="noStrike">
                          <a:effectLst/>
                          <a:latin typeface="Arial" panose="020B0604020202020204" pitchFamily="34" charset="0"/>
                          <a:cs typeface="Arial" panose="020B0604020202020204" pitchFamily="34" charset="0"/>
                        </a:rPr>
                        <a:t>Private Sector Reserves (</a:t>
                      </a:r>
                      <a:r>
                        <a:rPr lang="en-US" sz="1000" u="none" strike="noStrike" err="1">
                          <a:effectLst/>
                          <a:latin typeface="Arial" panose="020B0604020202020204" pitchFamily="34" charset="0"/>
                          <a:cs typeface="Arial" panose="020B0604020202020204" pitchFamily="34" charset="0"/>
                        </a:rPr>
                        <a:t>USD'mn</a:t>
                      </a:r>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384.37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378.54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375.36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403.93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386.90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407.47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406.63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419.35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409.46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396.9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413.20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5788572"/>
                  </a:ext>
                </a:extLst>
              </a:tr>
              <a:tr h="193093">
                <a:tc>
                  <a:txBody>
                    <a:bodyPr/>
                    <a:lstStyle/>
                    <a:p>
                      <a:pPr algn="l" fontAlgn="b"/>
                      <a:r>
                        <a:rPr lang="en-US" sz="1000" u="none" strike="noStrike">
                          <a:effectLst/>
                          <a:latin typeface="Arial" panose="020B0604020202020204" pitchFamily="34" charset="0"/>
                          <a:cs typeface="Arial" panose="020B0604020202020204" pitchFamily="34" charset="0"/>
                        </a:rPr>
                        <a:t>Total reserves (USD'mn)</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663.59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659.20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603.85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604.01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581.72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729.00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674.54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658.91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652.14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566.2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582.70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29665918"/>
                  </a:ext>
                </a:extLst>
              </a:tr>
              <a:tr h="316402">
                <a:tc>
                  <a:txBody>
                    <a:bodyPr/>
                    <a:lstStyle/>
                    <a:p>
                      <a:pPr algn="l" fontAlgn="b"/>
                      <a:r>
                        <a:rPr lang="en-US" sz="1000" u="none" strike="noStrike">
                          <a:effectLst/>
                          <a:latin typeface="Arial" panose="020B0604020202020204" pitchFamily="34" charset="0"/>
                          <a:cs typeface="Arial" panose="020B0604020202020204" pitchFamily="34" charset="0"/>
                        </a:rPr>
                        <a:t>Gross Official Reserves Import cover (months)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1.12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0.91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0.80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0.78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1.29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1.07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0.96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0.97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0.7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6786625"/>
                  </a:ext>
                </a:extLst>
              </a:tr>
              <a:tr h="193093">
                <a:tc>
                  <a:txBody>
                    <a:bodyPr/>
                    <a:lstStyle/>
                    <a:p>
                      <a:pPr algn="l" fontAlgn="t"/>
                      <a:r>
                        <a:rPr lang="en-US" sz="1000" b="1" u="none" strike="noStrike">
                          <a:solidFill>
                            <a:schemeClr val="bg1"/>
                          </a:solidFill>
                          <a:effectLst/>
                          <a:latin typeface="Arial" panose="020B0604020202020204" pitchFamily="34" charset="0"/>
                          <a:cs typeface="Arial" panose="020B0604020202020204" pitchFamily="34" charset="0"/>
                        </a:rPr>
                        <a:t>Inflation</a:t>
                      </a:r>
                      <a:endParaRPr lang="en-US" sz="1000" b="1" i="0" u="none" strike="noStrike">
                        <a:solidFill>
                          <a:schemeClr val="bg1"/>
                        </a:solidFill>
                        <a:effectLst/>
                        <a:latin typeface="Arial" panose="020B0604020202020204" pitchFamily="34" charset="0"/>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C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194742022"/>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Headline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25.9%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26.7%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27.0%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28.8%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29.2%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27.3%</a:t>
                      </a:r>
                      <a:endParaRPr kumimoji="0" lang="en-US" sz="1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28.4%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28.6%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27.8%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26.9%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33.1%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34.5%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35222379"/>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Food</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31.7%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32.4%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37.9%</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38.8%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37.2%</a:t>
                      </a:r>
                      <a:endPar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39.3%</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39.4%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36.8%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34.5%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41.7%</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43.5%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3112554"/>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Non-food</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18.5%</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a:ea typeface="+mn-ea"/>
                          <a:cs typeface="Arial"/>
                        </a:rPr>
                        <a:t>18.4%</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16.0%</a:t>
                      </a:r>
                      <a:endPar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Arial"/>
                        </a:rPr>
                        <a:t>16.1%</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Arial"/>
                        </a:rPr>
                        <a:t>17.2%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17.6%</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22.2%</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22.8%</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N/A</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66461772"/>
                  </a:ext>
                </a:extLst>
              </a:tr>
              <a:tr h="193093">
                <a:tc>
                  <a:txBody>
                    <a:bodyPr/>
                    <a:lstStyle/>
                    <a:p>
                      <a:pPr algn="l" fontAlgn="t"/>
                      <a:r>
                        <a:rPr lang="en-US" sz="1000" b="1" u="none" strike="noStrike">
                          <a:solidFill>
                            <a:schemeClr val="bg1"/>
                          </a:solidFill>
                          <a:effectLst/>
                          <a:latin typeface="Arial" panose="020B0604020202020204" pitchFamily="34" charset="0"/>
                          <a:cs typeface="Arial" panose="020B0604020202020204" pitchFamily="34" charset="0"/>
                        </a:rPr>
                        <a:t>Interest Rates</a:t>
                      </a:r>
                      <a:endParaRPr lang="en-US" sz="1000" b="1" i="0" u="none" strike="noStrike">
                        <a:solidFill>
                          <a:schemeClr val="bg1"/>
                        </a:solidFill>
                        <a:effectLst/>
                        <a:latin typeface="Arial" panose="020B0604020202020204" pitchFamily="34" charset="0"/>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C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01441549"/>
                  </a:ext>
                </a:extLst>
              </a:tr>
              <a:tr h="193093">
                <a:tc>
                  <a:txBody>
                    <a:bodyPr/>
                    <a:lstStyle/>
                    <a:p>
                      <a:pPr algn="l" fontAlgn="t"/>
                      <a:r>
                        <a:rPr lang="en-US" sz="1000" u="none" strike="noStrike">
                          <a:solidFill>
                            <a:schemeClr val="tx1">
                              <a:lumMod val="95000"/>
                              <a:lumOff val="5000"/>
                            </a:schemeClr>
                          </a:solidFill>
                          <a:effectLst/>
                          <a:latin typeface="Arial" panose="020B0604020202020204" pitchFamily="34" charset="0"/>
                          <a:cs typeface="Arial" panose="020B0604020202020204" pitchFamily="34" charset="0"/>
                        </a:rPr>
                        <a:t>Monetary Policy rate</a:t>
                      </a:r>
                      <a:endPar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18.00%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18.00%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18.00%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22.00%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a:ea typeface="+mn-ea"/>
                          <a:cs typeface="Arial"/>
                        </a:rPr>
                        <a:t>22.00%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a:ea typeface="+mn-ea"/>
                          <a:cs typeface="Arial"/>
                        </a:rPr>
                        <a:t>22.00%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a:ea typeface="+mn-ea"/>
                          <a:cs typeface="Arial"/>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a:ea typeface="+mn-ea"/>
                          <a:cs typeface="Arial"/>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a:ea typeface="+mn-ea"/>
                          <a:cs typeface="Arial"/>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a:solidFill>
                            <a:schemeClr val="tx1">
                              <a:lumMod val="95000"/>
                              <a:lumOff val="5000"/>
                            </a:schemeClr>
                          </a:solidFill>
                          <a:effectLst/>
                          <a:latin typeface="Arial" panose="020B0604020202020204" pitchFamily="34" charset="0"/>
                          <a:ea typeface="+mn-ea"/>
                          <a:cs typeface="Arial" panose="020B0604020202020204" pitchFamily="34" charset="0"/>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lumMod val="95000"/>
                              <a:lumOff val="5000"/>
                            </a:schemeClr>
                          </a:solidFill>
                          <a:effectLst/>
                          <a:latin typeface="Arial" panose="020B0604020202020204" pitchFamily="34" charset="0"/>
                          <a:ea typeface="+mn-ea"/>
                          <a:cs typeface="Arial" panose="020B0604020202020204" pitchFamily="34" charset="0"/>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lumMod val="95000"/>
                              <a:lumOff val="5000"/>
                            </a:schemeClr>
                          </a:solidFill>
                          <a:effectLst/>
                          <a:latin typeface="Arial" panose="020B0604020202020204" pitchFamily="34" charset="0"/>
                          <a:ea typeface="+mn-ea"/>
                          <a:cs typeface="Arial" panose="020B0604020202020204" pitchFamily="34" charset="0"/>
                        </a:rPr>
                        <a:t>24.00%</a:t>
                      </a:r>
                    </a:p>
                  </a:txBody>
                  <a:tcPr marL="11186" marR="11186" marT="111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32762880"/>
                  </a:ext>
                </a:extLst>
              </a:tr>
              <a:tr h="193093">
                <a:tc>
                  <a:txBody>
                    <a:bodyPr/>
                    <a:lstStyle/>
                    <a:p>
                      <a:pPr algn="l" fontAlgn="t"/>
                      <a:r>
                        <a:rPr lang="en-US" sz="1000" u="none" strike="noStrike">
                          <a:solidFill>
                            <a:schemeClr val="tx1">
                              <a:lumMod val="95000"/>
                              <a:lumOff val="5000"/>
                            </a:schemeClr>
                          </a:solidFill>
                          <a:effectLst/>
                          <a:latin typeface="Arial" panose="020B0604020202020204" pitchFamily="34" charset="0"/>
                          <a:cs typeface="Arial" panose="020B0604020202020204" pitchFamily="34" charset="0"/>
                        </a:rPr>
                        <a:t>Average Interbank rate</a:t>
                      </a:r>
                      <a:endPar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15.00%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15.00%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15.00%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15.19%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a:cs typeface="Arial"/>
                        </a:rPr>
                        <a:t>19.26%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a:cs typeface="Arial"/>
                        </a:rPr>
                        <a:t>20.38%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a:cs typeface="Arial"/>
                        </a:rPr>
                        <a:t>20.51%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0" i="0" u="none" strike="noStrike">
                          <a:solidFill>
                            <a:schemeClr val="tx1">
                              <a:lumMod val="95000"/>
                              <a:lumOff val="5000"/>
                            </a:schemeClr>
                          </a:solidFill>
                          <a:effectLst/>
                          <a:latin typeface="+mn-lt"/>
                          <a:cs typeface="Arial"/>
                        </a:rPr>
                        <a:t>22.76%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0" i="0" u="none" strike="noStrike">
                          <a:solidFill>
                            <a:schemeClr val="tx1">
                              <a:lumMod val="95000"/>
                              <a:lumOff val="5000"/>
                            </a:schemeClr>
                          </a:solidFill>
                          <a:effectLst/>
                          <a:latin typeface="+mn-lt"/>
                          <a:cs typeface="Arial"/>
                        </a:rPr>
                        <a:t>22.79%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22.91%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23.00%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r" defTabSz="1097253"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23.00%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3470103"/>
                  </a:ext>
                </a:extLst>
              </a:tr>
              <a:tr h="193093">
                <a:tc>
                  <a:txBody>
                    <a:bodyPr/>
                    <a:lstStyle/>
                    <a:p>
                      <a:pPr algn="l" fontAlgn="t"/>
                      <a:r>
                        <a:rPr lang="en-US" sz="1000" u="none" strike="noStrike">
                          <a:solidFill>
                            <a:schemeClr val="tx1">
                              <a:lumMod val="95000"/>
                              <a:lumOff val="5000"/>
                            </a:schemeClr>
                          </a:solidFill>
                          <a:effectLst/>
                          <a:latin typeface="Arial" panose="020B0604020202020204" pitchFamily="34" charset="0"/>
                          <a:cs typeface="Arial" panose="020B0604020202020204" pitchFamily="34" charset="0"/>
                        </a:rPr>
                        <a:t>Lombard rate </a:t>
                      </a:r>
                      <a:endPar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18.20%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18.20%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18.20%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mn-lt"/>
                          <a:ea typeface="+mn-ea"/>
                          <a:cs typeface="Arial"/>
                        </a:rPr>
                        <a:t>22.20%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a:ea typeface="+mn-ea"/>
                          <a:cs typeface="Arial"/>
                        </a:rPr>
                        <a:t>22.20%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a:ea typeface="+mn-ea"/>
                          <a:cs typeface="Arial"/>
                        </a:rPr>
                        <a:t>22.20%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a:ea typeface="+mn-ea"/>
                          <a:cs typeface="Arial"/>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mn-lt"/>
                          <a:ea typeface="+mn-ea"/>
                          <a:cs typeface="Arial"/>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mn-lt"/>
                          <a:ea typeface="+mn-ea"/>
                          <a:cs typeface="Arial"/>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24.20%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18145217"/>
                  </a:ext>
                </a:extLst>
              </a:tr>
              <a:tr h="193093">
                <a:tc>
                  <a:txBody>
                    <a:bodyPr/>
                    <a:lstStyle/>
                    <a:p>
                      <a:pPr algn="l" fontAlgn="t"/>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Commercial Bank reference rate</a:t>
                      </a: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rPr>
                        <a:t>17.30%</a:t>
                      </a: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rPr>
                        <a:t>17.30%</a:t>
                      </a: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rPr>
                        <a:t>17.30%</a:t>
                      </a: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rPr>
                        <a:t>17.30%</a:t>
                      </a: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a:ea typeface="+mn-ea"/>
                          <a:cs typeface="Arial"/>
                        </a:rPr>
                        <a:t>20.00%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a:ea typeface="+mn-ea"/>
                          <a:cs typeface="Arial"/>
                        </a:rPr>
                        <a:t>21.00%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a:ea typeface="+mn-ea"/>
                          <a:cs typeface="Arial"/>
                        </a:rPr>
                        <a:t>22.70%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a:ea typeface="+mn-ea"/>
                          <a:cs typeface="Arial"/>
                        </a:rPr>
                        <a:t>22.70%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a:ea typeface="+mn-ea"/>
                          <a:cs typeface="Arial"/>
                        </a:rPr>
                        <a:t>23.40%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23.50%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23.50%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23.60%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23.60%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118872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23.60%</a:t>
                      </a:r>
                    </a:p>
                  </a:txBody>
                  <a:tcPr marL="11723" marR="11723" marT="1172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3135885"/>
                  </a:ext>
                </a:extLst>
              </a:tr>
              <a:tr h="193093">
                <a:tc>
                  <a:txBody>
                    <a:bodyPr/>
                    <a:lstStyle/>
                    <a:p>
                      <a:pPr algn="l" fontAlgn="t"/>
                      <a:r>
                        <a:rPr lang="en-US" sz="1000" b="1" u="none" strike="noStrike">
                          <a:solidFill>
                            <a:schemeClr val="bg1"/>
                          </a:solidFill>
                          <a:effectLst/>
                          <a:latin typeface="Arial" panose="020B0604020202020204" pitchFamily="34" charset="0"/>
                          <a:cs typeface="Arial" panose="020B0604020202020204" pitchFamily="34" charset="0"/>
                        </a:rPr>
                        <a:t> Government Securities Yields</a:t>
                      </a:r>
                      <a:endParaRPr lang="en-US" sz="1000" b="1" i="0" u="none" strike="noStrike">
                        <a:solidFill>
                          <a:schemeClr val="bg1"/>
                        </a:solidFill>
                        <a:effectLst/>
                        <a:latin typeface="Arial" panose="020B0604020202020204" pitchFamily="34" charset="0"/>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C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chemeClr val="tx1"/>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637608009"/>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91-days Treasury Bill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12.98%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13.00%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a:cs typeface="Arial"/>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14.70%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00152614"/>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182-days Treasury Bill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17.50%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17.50%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17.50%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17.50%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17.50%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a:cs typeface="Arial"/>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18.00%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3895336"/>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364-days Treasury Bill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089" marR="9089" marT="908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19.50%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19.50%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19.50%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19.50%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22.49%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22.50%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22.50%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a:cs typeface="Arial"/>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27196373"/>
                  </a:ext>
                </a:extLst>
              </a:tr>
              <a:tr h="193093">
                <a:tc>
                  <a:txBody>
                    <a:bodyPr/>
                    <a:lstStyle/>
                    <a:p>
                      <a:pPr algn="l" rtl="0" fontAlgn="ctr"/>
                      <a:r>
                        <a:rPr lang="en-US" sz="1000" b="0" i="0" u="none" strike="noStrike">
                          <a:solidFill>
                            <a:srgbClr val="000000"/>
                          </a:solidFill>
                          <a:effectLst/>
                          <a:latin typeface="Arial" panose="020B0604020202020204" pitchFamily="34" charset="0"/>
                          <a:cs typeface="Arial" panose="020B0604020202020204" pitchFamily="34" charset="0"/>
                        </a:rPr>
                        <a:t>2-year Treasury Note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22.75%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22.75%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22.75%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22.75%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24.75%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24.75%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24.75%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a:cs typeface="Arial"/>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26.75%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6615901"/>
                  </a:ext>
                </a:extLst>
              </a:tr>
              <a:tr h="193093">
                <a:tc>
                  <a:txBody>
                    <a:bodyPr/>
                    <a:lstStyle/>
                    <a:p>
                      <a:pPr algn="l" rtl="0" fontAlgn="ctr"/>
                      <a:r>
                        <a:rPr lang="en-US" sz="1000" b="0" i="0" u="none" strike="noStrike">
                          <a:solidFill>
                            <a:srgbClr val="000000"/>
                          </a:solidFill>
                          <a:effectLst/>
                          <a:latin typeface="Arial" panose="020B0604020202020204" pitchFamily="34" charset="0"/>
                          <a:cs typeface="Arial" panose="020B0604020202020204" pitchFamily="34" charset="0"/>
                        </a:rPr>
                        <a:t>3-year Treasury Note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24.00%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26.00%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26.00%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26.00%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a:cs typeface="Arial"/>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46695686"/>
                  </a:ext>
                </a:extLst>
              </a:tr>
              <a:tr h="193093">
                <a:tc>
                  <a:txBody>
                    <a:bodyPr/>
                    <a:lstStyle/>
                    <a:p>
                      <a:pPr algn="l" rtl="0" fontAlgn="ctr"/>
                      <a:r>
                        <a:rPr lang="en-US" sz="1000" b="0" i="0" u="none" strike="noStrike">
                          <a:solidFill>
                            <a:srgbClr val="000000"/>
                          </a:solidFill>
                          <a:effectLst/>
                          <a:latin typeface="Arial" panose="020B0604020202020204" pitchFamily="34" charset="0"/>
                          <a:cs typeface="Arial" panose="020B0604020202020204" pitchFamily="34" charset="0"/>
                        </a:rPr>
                        <a:t>5-year Treasury Note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26.19%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26.19%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26.25%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26.25%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28.00%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a:cs typeface="Arial"/>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30.00%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3894590"/>
                  </a:ext>
                </a:extLst>
              </a:tr>
              <a:tr h="193093">
                <a:tc>
                  <a:txBody>
                    <a:bodyPr/>
                    <a:lstStyle/>
                    <a:p>
                      <a:pPr algn="l" rtl="0" fontAlgn="ctr"/>
                      <a:r>
                        <a:rPr lang="en-US" sz="1000" b="0" i="0" u="none" strike="noStrike">
                          <a:solidFill>
                            <a:srgbClr val="000000"/>
                          </a:solidFill>
                          <a:effectLst/>
                          <a:latin typeface="Arial" panose="020B0604020202020204" pitchFamily="34" charset="0"/>
                          <a:cs typeface="Arial" panose="020B0604020202020204" pitchFamily="34" charset="0"/>
                        </a:rPr>
                        <a:t>7-year Treasury Note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27.50%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cs typeface="Arial" panose="020B0604020202020204" pitchFamily="34" charset="0"/>
                        </a:rPr>
                        <a:t>27.50%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27.50%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cs typeface="Arial" panose="020B0604020202020204" pitchFamily="34" charset="0"/>
                        </a:rPr>
                        <a:t>29.50%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29.50%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effectLst/>
                          <a:latin typeface="Arial"/>
                          <a:cs typeface="Arial"/>
                        </a:rPr>
                        <a:t>30.46%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a:cs typeface="Arial"/>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32.00%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4089499"/>
                  </a:ext>
                </a:extLst>
              </a:tr>
              <a:tr h="193093">
                <a:tc>
                  <a:txBody>
                    <a:bodyPr/>
                    <a:lstStyle/>
                    <a:p>
                      <a:pPr algn="l" rtl="0" fontAlgn="ctr"/>
                      <a:r>
                        <a:rPr lang="en-US" sz="1000" b="0" i="0" u="none" strike="noStrike">
                          <a:solidFill>
                            <a:srgbClr val="000000"/>
                          </a:solidFill>
                          <a:effectLst/>
                          <a:latin typeface="Arial" panose="020B0604020202020204" pitchFamily="34" charset="0"/>
                          <a:cs typeface="Arial" panose="020B0604020202020204" pitchFamily="34" charset="0"/>
                        </a:rPr>
                        <a:t>10-year Treasury Note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28.50%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28.50%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28.50%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28.50%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panose="020B0604020202020204" pitchFamily="34" charset="0"/>
                          <a:cs typeface="Arial" panose="020B0604020202020204" pitchFamily="34" charset="0"/>
                        </a:rPr>
                        <a:t>31.19%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31.25%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Arial"/>
                          <a:cs typeface="Arial"/>
                        </a:rPr>
                        <a:t>31.25%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effectLst/>
                          <a:latin typeface="+mn-lt"/>
                          <a:cs typeface="Arial"/>
                        </a:rPr>
                        <a:t>32.83</a:t>
                      </a:r>
                      <a:r>
                        <a:rPr lang="en-US" sz="1000" b="0" i="0" u="none" strike="noStrike">
                          <a:effectLst/>
                          <a:latin typeface="Arial"/>
                          <a:cs typeface="Arial"/>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mn-lt"/>
                          <a:cs typeface="Arial"/>
                        </a:rPr>
                        <a:t>33.00</a:t>
                      </a:r>
                      <a:r>
                        <a:rPr lang="en-US" sz="1000" b="0" i="0" u="none" strike="noStrike">
                          <a:solidFill>
                            <a:schemeClr val="tx1"/>
                          </a:solidFill>
                          <a:effectLst/>
                          <a:latin typeface="Arial"/>
                          <a:cs typeface="Arial"/>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solidFill>
                          <a:effectLst/>
                          <a:latin typeface="Arial" panose="020B0604020202020204" pitchFamily="34" charset="0"/>
                          <a:cs typeface="Arial" panose="020B0604020202020204" pitchFamily="34" charset="0"/>
                        </a:rPr>
                        <a:t>33.00%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a:solidFill>
                            <a:schemeClr val="tx1">
                              <a:lumMod val="95000"/>
                              <a:lumOff val="5000"/>
                            </a:schemeClr>
                          </a:solidFill>
                          <a:effectLst/>
                          <a:latin typeface="Arial" panose="020B0604020202020204" pitchFamily="34" charset="0"/>
                          <a:cs typeface="Arial" panose="020B0604020202020204" pitchFamily="34" charset="0"/>
                        </a:rPr>
                        <a:t>33.00%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0" i="0" u="none" strike="noStrike" dirty="0">
                          <a:solidFill>
                            <a:schemeClr val="tx1">
                              <a:lumMod val="95000"/>
                              <a:lumOff val="5000"/>
                            </a:schemeClr>
                          </a:solidFill>
                          <a:effectLst/>
                          <a:latin typeface="Arial" panose="020B0604020202020204" pitchFamily="34" charset="0"/>
                          <a:cs typeface="Arial" panose="020B0604020202020204" pitchFamily="34" charset="0"/>
                        </a:rPr>
                        <a:t>33.00%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US" sz="1000" b="1" i="0" u="none" strike="noStrike" dirty="0">
                          <a:solidFill>
                            <a:schemeClr val="tx1">
                              <a:lumMod val="95000"/>
                              <a:lumOff val="5000"/>
                            </a:schemeClr>
                          </a:solidFill>
                          <a:effectLst/>
                          <a:latin typeface="Arial" panose="020B0604020202020204" pitchFamily="34" charset="0"/>
                          <a:cs typeface="Arial" panose="020B0604020202020204" pitchFamily="34" charset="0"/>
                        </a:rPr>
                        <a:t>33.00%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27355073"/>
                  </a:ext>
                </a:extLst>
              </a:tr>
              <a:tr h="193093">
                <a:tc>
                  <a:txBody>
                    <a:bodyPr/>
                    <a:lstStyle/>
                    <a:p>
                      <a:pPr algn="l" fontAlgn="t"/>
                      <a:r>
                        <a:rPr lang="en-US" sz="1000" b="1" u="none" strike="noStrike">
                          <a:solidFill>
                            <a:schemeClr val="bg1"/>
                          </a:solidFill>
                          <a:effectLst/>
                          <a:latin typeface="Arial" panose="020B0604020202020204" pitchFamily="34" charset="0"/>
                          <a:cs typeface="Arial" panose="020B0604020202020204" pitchFamily="34" charset="0"/>
                        </a:rPr>
                        <a:t> Stock Market Indices</a:t>
                      </a:r>
                      <a:endParaRPr lang="en-US" sz="1000" b="1" i="0" u="none" strike="noStrike">
                        <a:solidFill>
                          <a:schemeClr val="bg1"/>
                        </a:solidFill>
                        <a:effectLst/>
                        <a:latin typeface="Arial" panose="020B0604020202020204" pitchFamily="34" charset="0"/>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C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0"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r" defTabSz="1097253" rtl="0" eaLnBrk="1" fontAlgn="b" latinLnBrk="0" hangingPunct="1"/>
                      <a:endParaRPr lang="en-US" sz="10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9089" marR="9089" marT="9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194293857"/>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MASI</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68,451.77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71,069.31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80,298.12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86,462.61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102,837.75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rPr>
                        <a:t>108,656.97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112,492.50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119,077.99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118,426.19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113,969.91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112,790.18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110,951.21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dirty="0">
                          <a:solidFill>
                            <a:schemeClr val="tx1"/>
                          </a:solidFill>
                          <a:effectLst/>
                          <a:latin typeface="Arial" panose="020B0604020202020204" pitchFamily="34" charset="0"/>
                          <a:cs typeface="Arial" panose="020B0604020202020204" pitchFamily="34" charset="0"/>
                        </a:rPr>
                        <a:t>115,670.54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1" i="0" u="none" strike="noStrike" dirty="0">
                          <a:solidFill>
                            <a:schemeClr val="tx1"/>
                          </a:solidFill>
                          <a:effectLst/>
                          <a:latin typeface="Arial" panose="020B0604020202020204" pitchFamily="34" charset="0"/>
                          <a:cs typeface="Arial" panose="020B0604020202020204" pitchFamily="34" charset="0"/>
                        </a:rPr>
                        <a:t>115,644.01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52237856"/>
                  </a:ext>
                </a:extLst>
              </a:tr>
              <a:tr h="193093">
                <a:tc>
                  <a:txBody>
                    <a:bodyPr/>
                    <a:lstStyle/>
                    <a:p>
                      <a:pPr algn="l" fontAlgn="t"/>
                      <a:r>
                        <a:rPr lang="en-US" sz="1000" b="0" i="0" u="none" strike="noStrike">
                          <a:solidFill>
                            <a:srgbClr val="000000"/>
                          </a:solidFill>
                          <a:effectLst/>
                          <a:latin typeface="Arial" panose="020B0604020202020204" pitchFamily="34" charset="0"/>
                          <a:cs typeface="Arial" panose="020B0604020202020204" pitchFamily="34" charset="0"/>
                        </a:rPr>
                        <a:t>DSI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effectLst/>
                          <a:latin typeface="Arial" panose="020B0604020202020204" pitchFamily="34" charset="0"/>
                          <a:cs typeface="Arial" panose="020B0604020202020204" pitchFamily="34" charset="0"/>
                        </a:rPr>
                        <a:t>54,351.80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effectLst/>
                          <a:latin typeface="Arial" panose="020B0604020202020204" pitchFamily="34" charset="0"/>
                          <a:cs typeface="Arial" panose="020B0604020202020204" pitchFamily="34" charset="0"/>
                        </a:rPr>
                        <a:t>56,674.50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effectLst/>
                          <a:latin typeface="Arial" panose="020B0604020202020204" pitchFamily="34" charset="0"/>
                          <a:cs typeface="Arial" panose="020B0604020202020204" pitchFamily="34" charset="0"/>
                        </a:rPr>
                        <a:t>64,886.76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effectLst/>
                          <a:latin typeface="Arial" panose="020B0604020202020204" pitchFamily="34" charset="0"/>
                          <a:cs typeface="Arial" panose="020B0604020202020204" pitchFamily="34" charset="0"/>
                        </a:rPr>
                        <a:t>70,512.35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effectLst/>
                          <a:latin typeface="Arial" panose="020B0604020202020204" pitchFamily="34" charset="0"/>
                          <a:cs typeface="Arial" panose="020B0604020202020204" pitchFamily="34" charset="0"/>
                        </a:rPr>
                        <a:t>83,365.40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panose="020B0604020202020204" pitchFamily="34" charset="0"/>
                        </a:rPr>
                        <a:t>87,071.03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a:rPr>
                        <a:t>88,364.93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a:rPr>
                        <a:t>90,336.93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a:rPr>
                        <a:t>89,173.86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89,656.70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88,577.93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86,359.68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0" i="0" u="none" strike="noStrike" dirty="0">
                          <a:solidFill>
                            <a:schemeClr val="tx1"/>
                          </a:solidFill>
                          <a:effectLst/>
                          <a:latin typeface="Arial" panose="020B0604020202020204" pitchFamily="34" charset="0"/>
                          <a:cs typeface="Arial" panose="020B0604020202020204" pitchFamily="34" charset="0"/>
                        </a:rPr>
                        <a:t>86,383.46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dirty="0">
                          <a:solidFill>
                            <a:schemeClr val="tx1"/>
                          </a:solidFill>
                          <a:effectLst/>
                          <a:latin typeface="Arial" panose="020B0604020202020204" pitchFamily="34" charset="0"/>
                          <a:cs typeface="Arial" panose="020B0604020202020204" pitchFamily="34" charset="0"/>
                        </a:rPr>
                        <a:t>86,359.86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3980543"/>
                  </a:ext>
                </a:extLst>
              </a:tr>
              <a:tr h="193093">
                <a:tc>
                  <a:txBody>
                    <a:bodyPr/>
                    <a:lstStyle/>
                    <a:p>
                      <a:pPr algn="l" fontAlgn="t"/>
                      <a:r>
                        <a:rPr lang="en-US" sz="1000" u="none" strike="noStrike">
                          <a:effectLst/>
                          <a:latin typeface="Arial" panose="020B0604020202020204" pitchFamily="34" charset="0"/>
                          <a:cs typeface="Arial" panose="020B0604020202020204" pitchFamily="34" charset="0"/>
                        </a:rPr>
                        <a:t>FSI</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dirty="0">
                          <a:effectLst/>
                          <a:latin typeface="Arial" panose="020B0604020202020204" pitchFamily="34" charset="0"/>
                          <a:cs typeface="Arial" panose="020B0604020202020204" pitchFamily="34" charset="0"/>
                        </a:rPr>
                        <a:t>8,374.09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8,382.28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8,381.79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8,202.52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effectLst/>
                          <a:latin typeface="Arial" panose="020B0604020202020204" pitchFamily="34" charset="0"/>
                          <a:cs typeface="Arial" panose="020B0604020202020204" pitchFamily="34" charset="0"/>
                        </a:rPr>
                        <a:t>10,396.15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rPr>
                        <a:t>12,297.19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14,982.64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19,947.76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a:rPr>
                        <a:t>20,692.42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15,011.81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15,048.88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a:solidFill>
                            <a:schemeClr val="tx1"/>
                          </a:solidFill>
                          <a:effectLst/>
                          <a:latin typeface="Arial" panose="020B0604020202020204" pitchFamily="34" charset="0"/>
                          <a:cs typeface="Arial" panose="020B0604020202020204" pitchFamily="34" charset="0"/>
                        </a:rPr>
                        <a:t>15,792.06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0" i="0" u="none" strike="noStrike" dirty="0">
                          <a:solidFill>
                            <a:schemeClr val="tx1"/>
                          </a:solidFill>
                          <a:effectLst/>
                          <a:latin typeface="Arial" panose="020B0604020202020204" pitchFamily="34" charset="0"/>
                          <a:cs typeface="Arial" panose="020B0604020202020204" pitchFamily="34" charset="0"/>
                        </a:rPr>
                        <a:t>21,124.59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t"/>
                      <a:r>
                        <a:rPr lang="en-US" sz="1000" b="1" i="0" u="none" strike="noStrike" dirty="0">
                          <a:solidFill>
                            <a:schemeClr val="tx1"/>
                          </a:solidFill>
                          <a:effectLst/>
                          <a:latin typeface="Arial" panose="020B0604020202020204" pitchFamily="34" charset="0"/>
                          <a:cs typeface="Arial" panose="020B0604020202020204" pitchFamily="34" charset="0"/>
                        </a:rPr>
                        <a:t>21,124.59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72972364"/>
                  </a:ext>
                </a:extLst>
              </a:tr>
            </a:tbl>
          </a:graphicData>
        </a:graphic>
      </p:graphicFrame>
    </p:spTree>
    <p:extLst>
      <p:ext uri="{BB962C8B-B14F-4D97-AF65-F5344CB8AC3E}">
        <p14:creationId xmlns:p14="http://schemas.microsoft.com/office/powerpoint/2010/main" val="250613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E58E93B-5E45-45C6-A2FA-34EFE60EE188}"/>
              </a:ext>
            </a:extLst>
          </p:cNvPr>
          <p:cNvSpPr txBox="1"/>
          <p:nvPr/>
        </p:nvSpPr>
        <p:spPr>
          <a:xfrm>
            <a:off x="1017269" y="3531870"/>
            <a:ext cx="3854510" cy="3909059"/>
          </a:xfrm>
          <a:prstGeom prst="rect">
            <a:avLst/>
          </a:prstGeom>
        </p:spPr>
        <p:txBody>
          <a:bodyPr vert="horz" wrap="square" lIns="0" tIns="0" rIns="0" bIns="0" rtlCol="0">
            <a:noAutofit/>
          </a:bodyPr>
          <a:lstStyle/>
          <a:p>
            <a:pPr marL="14288" indent="44450" defTabSz="1097204"/>
            <a:r>
              <a:rPr sz="1400" b="1" spc="-18">
                <a:solidFill>
                  <a:srgbClr val="00AFEF"/>
                </a:solidFill>
                <a:latin typeface="Arial" panose="020B0604020202020204" pitchFamily="34" charset="0"/>
                <a:cs typeface="Arial" panose="020B0604020202020204" pitchFamily="34" charset="0"/>
              </a:rPr>
              <a:t>Co</a:t>
            </a:r>
            <a:r>
              <a:rPr sz="1400" b="1" spc="-25">
                <a:solidFill>
                  <a:srgbClr val="00AFEF"/>
                </a:solidFill>
                <a:latin typeface="Arial" panose="020B0604020202020204" pitchFamily="34" charset="0"/>
                <a:cs typeface="Arial" panose="020B0604020202020204" pitchFamily="34" charset="0"/>
              </a:rPr>
              <a:t>n</a:t>
            </a:r>
            <a:r>
              <a:rPr sz="1400" b="1" spc="-13">
                <a:solidFill>
                  <a:srgbClr val="00AFEF"/>
                </a:solidFill>
                <a:latin typeface="Arial" panose="020B0604020202020204" pitchFamily="34" charset="0"/>
                <a:cs typeface="Arial" panose="020B0604020202020204" pitchFamily="34" charset="0"/>
              </a:rPr>
              <a:t>tact</a:t>
            </a:r>
            <a:r>
              <a:rPr sz="1400" b="1" spc="13">
                <a:solidFill>
                  <a:srgbClr val="00AFEF"/>
                </a:solidFill>
                <a:latin typeface="Arial" panose="020B0604020202020204" pitchFamily="34" charset="0"/>
                <a:cs typeface="Arial" panose="020B0604020202020204" pitchFamily="34" charset="0"/>
              </a:rPr>
              <a:t> </a:t>
            </a:r>
            <a:r>
              <a:rPr sz="1400" b="1" spc="-13">
                <a:solidFill>
                  <a:srgbClr val="00AFEF"/>
                </a:solidFill>
                <a:latin typeface="Arial" panose="020B0604020202020204" pitchFamily="34" charset="0"/>
                <a:cs typeface="Arial" panose="020B0604020202020204" pitchFamily="34" charset="0"/>
              </a:rPr>
              <a:t>In</a:t>
            </a:r>
            <a:r>
              <a:rPr sz="1400" b="1" spc="-25">
                <a:solidFill>
                  <a:srgbClr val="00AFEF"/>
                </a:solidFill>
                <a:latin typeface="Arial" panose="020B0604020202020204" pitchFamily="34" charset="0"/>
                <a:cs typeface="Arial" panose="020B0604020202020204" pitchFamily="34" charset="0"/>
              </a:rPr>
              <a:t>f</a:t>
            </a:r>
            <a:r>
              <a:rPr sz="1400" b="1" spc="-13">
                <a:solidFill>
                  <a:srgbClr val="00AFEF"/>
                </a:solidFill>
                <a:latin typeface="Arial" panose="020B0604020202020204" pitchFamily="34" charset="0"/>
                <a:cs typeface="Arial" panose="020B0604020202020204" pitchFamily="34" charset="0"/>
              </a:rPr>
              <a:t>orma</a:t>
            </a:r>
            <a:r>
              <a:rPr sz="1400" b="1" spc="-25">
                <a:solidFill>
                  <a:srgbClr val="00AFEF"/>
                </a:solidFill>
                <a:latin typeface="Arial" panose="020B0604020202020204" pitchFamily="34" charset="0"/>
                <a:cs typeface="Arial" panose="020B0604020202020204" pitchFamily="34" charset="0"/>
              </a:rPr>
              <a:t>t</a:t>
            </a:r>
            <a:r>
              <a:rPr sz="1400" b="1" spc="-13">
                <a:solidFill>
                  <a:srgbClr val="00AFEF"/>
                </a:solidFill>
                <a:latin typeface="Arial" panose="020B0604020202020204" pitchFamily="34" charset="0"/>
                <a:cs typeface="Arial" panose="020B0604020202020204" pitchFamily="34" charset="0"/>
              </a:rPr>
              <a:t>ion</a:t>
            </a:r>
            <a:endParaRPr lang="en-US" sz="1400">
              <a:solidFill>
                <a:prstClr val="black"/>
              </a:solidFill>
              <a:latin typeface="Arial" panose="020B0604020202020204" pitchFamily="34" charset="0"/>
              <a:cs typeface="Arial" panose="020B0604020202020204" pitchFamily="34" charset="0"/>
            </a:endParaRPr>
          </a:p>
          <a:p>
            <a:pPr defTabSz="1097204">
              <a:lnSpc>
                <a:spcPts val="1200"/>
              </a:lnSpc>
            </a:pPr>
            <a:endParaRPr sz="1400">
              <a:solidFill>
                <a:prstClr val="black"/>
              </a:solidFill>
              <a:latin typeface="Arial" panose="020B0604020202020204" pitchFamily="34" charset="0"/>
              <a:cs typeface="Arial" panose="020B0604020202020204" pitchFamily="34" charset="0"/>
            </a:endParaRPr>
          </a:p>
          <a:p>
            <a:pPr defTabSz="1097204">
              <a:lnSpc>
                <a:spcPts val="1440"/>
              </a:lnSpc>
              <a:spcBef>
                <a:spcPts val="69"/>
              </a:spcBef>
            </a:pPr>
            <a:endParaRPr sz="1400">
              <a:solidFill>
                <a:prstClr val="black"/>
              </a:solidFill>
              <a:latin typeface="Arial" panose="020B0604020202020204" pitchFamily="34" charset="0"/>
              <a:cs typeface="Arial" panose="020B0604020202020204" pitchFamily="34" charset="0"/>
            </a:endParaRPr>
          </a:p>
          <a:p>
            <a:pPr marL="83815" defTabSz="1097204"/>
            <a:r>
              <a:rPr sz="1400">
                <a:solidFill>
                  <a:prstClr val="black"/>
                </a:solidFill>
                <a:latin typeface="Arial" panose="020B0604020202020204" pitchFamily="34" charset="0"/>
                <a:cs typeface="Arial" panose="020B0604020202020204" pitchFamily="34" charset="0"/>
              </a:rPr>
              <a:t>Br</a:t>
            </a:r>
            <a:r>
              <a:rPr sz="1400" spc="-13">
                <a:solidFill>
                  <a:prstClr val="black"/>
                </a:solidFill>
                <a:latin typeface="Arial" panose="020B0604020202020204" pitchFamily="34" charset="0"/>
                <a:cs typeface="Arial" panose="020B0604020202020204" pitchFamily="34" charset="0"/>
              </a:rPr>
              <a:t>i</a:t>
            </a:r>
            <a:r>
              <a:rPr sz="1400">
                <a:solidFill>
                  <a:prstClr val="black"/>
                </a:solidFill>
                <a:latin typeface="Arial" panose="020B0604020202020204" pitchFamily="34" charset="0"/>
                <a:cs typeface="Arial" panose="020B0604020202020204" pitchFamily="34" charset="0"/>
              </a:rPr>
              <a:t>d</a:t>
            </a:r>
            <a:r>
              <a:rPr sz="1400" spc="-13">
                <a:solidFill>
                  <a:prstClr val="black"/>
                </a:solidFill>
                <a:latin typeface="Arial" panose="020B0604020202020204" pitchFamily="34" charset="0"/>
                <a:cs typeface="Arial" panose="020B0604020202020204" pitchFamily="34" charset="0"/>
              </a:rPr>
              <a:t>g</a:t>
            </a:r>
            <a:r>
              <a:rPr sz="1400">
                <a:solidFill>
                  <a:prstClr val="black"/>
                </a:solidFill>
                <a:latin typeface="Arial" panose="020B0604020202020204" pitchFamily="34" charset="0"/>
                <a:cs typeface="Arial" panose="020B0604020202020204" pitchFamily="34" charset="0"/>
              </a:rPr>
              <a:t>epath</a:t>
            </a:r>
            <a:r>
              <a:rPr sz="1400" spc="-48">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Ca</a:t>
            </a:r>
            <a:r>
              <a:rPr sz="1400" spc="6">
                <a:solidFill>
                  <a:prstClr val="black"/>
                </a:solidFill>
                <a:latin typeface="Arial" panose="020B0604020202020204" pitchFamily="34" charset="0"/>
                <a:cs typeface="Arial" panose="020B0604020202020204" pitchFamily="34" charset="0"/>
              </a:rPr>
              <a:t>p</a:t>
            </a:r>
            <a:r>
              <a:rPr sz="1400">
                <a:solidFill>
                  <a:prstClr val="black"/>
                </a:solidFill>
                <a:latin typeface="Arial" panose="020B0604020202020204" pitchFamily="34" charset="0"/>
                <a:cs typeface="Arial" panose="020B0604020202020204" pitchFamily="34" charset="0"/>
              </a:rPr>
              <a:t>ital</a:t>
            </a:r>
            <a:r>
              <a:rPr sz="1400" spc="-30">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Limited</a:t>
            </a:r>
          </a:p>
          <a:p>
            <a:pPr marL="83815" marR="367259" defTabSz="1097204">
              <a:lnSpc>
                <a:spcPct val="159300"/>
              </a:lnSpc>
              <a:spcBef>
                <a:spcPts val="13"/>
              </a:spcBef>
            </a:pPr>
            <a:r>
              <a:rPr sz="1400">
                <a:solidFill>
                  <a:prstClr val="black"/>
                </a:solidFill>
                <a:latin typeface="Arial" panose="020B0604020202020204" pitchFamily="34" charset="0"/>
                <a:cs typeface="Arial" panose="020B0604020202020204" pitchFamily="34" charset="0"/>
              </a:rPr>
              <a:t>1</a:t>
            </a:r>
            <a:r>
              <a:rPr sz="1400" spc="9" baseline="24305">
                <a:solidFill>
                  <a:prstClr val="black"/>
                </a:solidFill>
                <a:latin typeface="Arial" panose="020B0604020202020204" pitchFamily="34" charset="0"/>
                <a:cs typeface="Arial" panose="020B0604020202020204" pitchFamily="34" charset="0"/>
              </a:rPr>
              <a:t>s</a:t>
            </a:r>
            <a:r>
              <a:rPr sz="1400" baseline="24305">
                <a:solidFill>
                  <a:prstClr val="black"/>
                </a:solidFill>
                <a:latin typeface="Arial" panose="020B0604020202020204" pitchFamily="34" charset="0"/>
                <a:cs typeface="Arial" panose="020B0604020202020204" pitchFamily="34" charset="0"/>
              </a:rPr>
              <a:t>t</a:t>
            </a:r>
            <a:r>
              <a:rPr sz="1400" spc="162" baseline="24305">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Flo</a:t>
            </a:r>
            <a:r>
              <a:rPr sz="1400" spc="6">
                <a:solidFill>
                  <a:prstClr val="black"/>
                </a:solidFill>
                <a:latin typeface="Arial" panose="020B0604020202020204" pitchFamily="34" charset="0"/>
                <a:cs typeface="Arial" panose="020B0604020202020204" pitchFamily="34" charset="0"/>
              </a:rPr>
              <a:t>o</a:t>
            </a:r>
            <a:r>
              <a:rPr sz="1400">
                <a:solidFill>
                  <a:prstClr val="black"/>
                </a:solidFill>
                <a:latin typeface="Arial" panose="020B0604020202020204" pitchFamily="34" charset="0"/>
                <a:cs typeface="Arial" panose="020B0604020202020204" pitchFamily="34" charset="0"/>
              </a:rPr>
              <a:t>r </a:t>
            </a:r>
            <a:r>
              <a:rPr sz="1400" spc="-6">
                <a:solidFill>
                  <a:prstClr val="black"/>
                </a:solidFill>
                <a:latin typeface="Arial" panose="020B0604020202020204" pitchFamily="34" charset="0"/>
                <a:cs typeface="Arial" panose="020B0604020202020204" pitchFamily="34" charset="0"/>
              </a:rPr>
              <a:t>(</a:t>
            </a:r>
            <a:r>
              <a:rPr sz="1400" spc="6">
                <a:solidFill>
                  <a:prstClr val="black"/>
                </a:solidFill>
                <a:latin typeface="Arial" panose="020B0604020202020204" pitchFamily="34" charset="0"/>
                <a:cs typeface="Arial" panose="020B0604020202020204" pitchFamily="34" charset="0"/>
              </a:rPr>
              <a:t>10</a:t>
            </a:r>
            <a:r>
              <a:rPr lang="en-US" sz="1400" spc="6">
                <a:solidFill>
                  <a:prstClr val="black"/>
                </a:solidFill>
                <a:latin typeface="Arial" panose="020B0604020202020204" pitchFamily="34" charset="0"/>
                <a:cs typeface="Arial" panose="020B0604020202020204" pitchFamily="34" charset="0"/>
              </a:rPr>
              <a:t>6</a:t>
            </a:r>
            <a:r>
              <a:rPr sz="1400">
                <a:solidFill>
                  <a:prstClr val="black"/>
                </a:solidFill>
                <a:latin typeface="Arial" panose="020B0604020202020204" pitchFamily="34" charset="0"/>
                <a:cs typeface="Arial" panose="020B0604020202020204" pitchFamily="34" charset="0"/>
              </a:rPr>
              <a:t>),</a:t>
            </a:r>
            <a:r>
              <a:rPr sz="1400" spc="-30">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D</a:t>
            </a:r>
            <a:r>
              <a:rPr sz="1400" spc="6">
                <a:solidFill>
                  <a:prstClr val="black"/>
                </a:solidFill>
                <a:latin typeface="Arial" panose="020B0604020202020204" pitchFamily="34" charset="0"/>
                <a:cs typeface="Arial" panose="020B0604020202020204" pitchFamily="34" charset="0"/>
              </a:rPr>
              <a:t>e</a:t>
            </a:r>
            <a:r>
              <a:rPr sz="1400" spc="-18">
                <a:solidFill>
                  <a:prstClr val="black"/>
                </a:solidFill>
                <a:latin typeface="Arial" panose="020B0604020202020204" pitchFamily="34" charset="0"/>
                <a:cs typeface="Arial" panose="020B0604020202020204" pitchFamily="34" charset="0"/>
              </a:rPr>
              <a:t>v</a:t>
            </a:r>
            <a:r>
              <a:rPr sz="1400" spc="6">
                <a:solidFill>
                  <a:prstClr val="black"/>
                </a:solidFill>
                <a:latin typeface="Arial" panose="020B0604020202020204" pitchFamily="34" charset="0"/>
                <a:cs typeface="Arial" panose="020B0604020202020204" pitchFamily="34" charset="0"/>
              </a:rPr>
              <a:t>e</a:t>
            </a:r>
            <a:r>
              <a:rPr sz="1400">
                <a:solidFill>
                  <a:prstClr val="black"/>
                </a:solidFill>
                <a:latin typeface="Arial" panose="020B0604020202020204" pitchFamily="34" charset="0"/>
                <a:cs typeface="Arial" panose="020B0604020202020204" pitchFamily="34" charset="0"/>
              </a:rPr>
              <a:t>lo</a:t>
            </a:r>
            <a:r>
              <a:rPr sz="1400" spc="6">
                <a:solidFill>
                  <a:prstClr val="black"/>
                </a:solidFill>
                <a:latin typeface="Arial" panose="020B0604020202020204" pitchFamily="34" charset="0"/>
                <a:cs typeface="Arial" panose="020B0604020202020204" pitchFamily="34" charset="0"/>
              </a:rPr>
              <a:t>pm</a:t>
            </a:r>
            <a:r>
              <a:rPr sz="1400" spc="-6">
                <a:solidFill>
                  <a:prstClr val="black"/>
                </a:solidFill>
                <a:latin typeface="Arial" panose="020B0604020202020204" pitchFamily="34" charset="0"/>
                <a:cs typeface="Arial" panose="020B0604020202020204" pitchFamily="34" charset="0"/>
              </a:rPr>
              <a:t>e</a:t>
            </a:r>
            <a:r>
              <a:rPr sz="1400" spc="6">
                <a:solidFill>
                  <a:prstClr val="black"/>
                </a:solidFill>
                <a:latin typeface="Arial" panose="020B0604020202020204" pitchFamily="34" charset="0"/>
                <a:cs typeface="Arial" panose="020B0604020202020204" pitchFamily="34" charset="0"/>
              </a:rPr>
              <a:t>n</a:t>
            </a:r>
            <a:r>
              <a:rPr sz="1400">
                <a:solidFill>
                  <a:prstClr val="black"/>
                </a:solidFill>
                <a:latin typeface="Arial" panose="020B0604020202020204" pitchFamily="34" charset="0"/>
                <a:cs typeface="Arial" panose="020B0604020202020204" pitchFamily="34" charset="0"/>
              </a:rPr>
              <a:t>t</a:t>
            </a:r>
            <a:r>
              <a:rPr sz="1400" spc="-42">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H</a:t>
            </a:r>
            <a:r>
              <a:rPr sz="1400" spc="6">
                <a:solidFill>
                  <a:prstClr val="black"/>
                </a:solidFill>
                <a:latin typeface="Arial" panose="020B0604020202020204" pitchFamily="34" charset="0"/>
                <a:cs typeface="Arial" panose="020B0604020202020204" pitchFamily="34" charset="0"/>
              </a:rPr>
              <a:t>ou</a:t>
            </a:r>
            <a:r>
              <a:rPr sz="1400">
                <a:solidFill>
                  <a:prstClr val="black"/>
                </a:solidFill>
                <a:latin typeface="Arial" panose="020B0604020202020204" pitchFamily="34" charset="0"/>
                <a:cs typeface="Arial" panose="020B0604020202020204" pitchFamily="34" charset="0"/>
              </a:rPr>
              <a:t>se </a:t>
            </a:r>
            <a:endParaRPr lang="en-US" sz="1400">
              <a:solidFill>
                <a:prstClr val="black"/>
              </a:solidFill>
              <a:latin typeface="Arial" panose="020B0604020202020204" pitchFamily="34" charset="0"/>
              <a:cs typeface="Arial" panose="020B0604020202020204" pitchFamily="34" charset="0"/>
            </a:endParaRPr>
          </a:p>
          <a:p>
            <a:pPr marL="83815" marR="367259" defTabSz="1097204">
              <a:lnSpc>
                <a:spcPct val="159300"/>
              </a:lnSpc>
              <a:spcBef>
                <a:spcPts val="13"/>
              </a:spcBef>
            </a:pPr>
            <a:r>
              <a:rPr lang="en-US" sz="1400">
                <a:solidFill>
                  <a:prstClr val="black"/>
                </a:solidFill>
                <a:latin typeface="Arial" panose="020B0604020202020204" pitchFamily="34" charset="0"/>
                <a:cs typeface="Arial" panose="020B0604020202020204" pitchFamily="34" charset="0"/>
              </a:rPr>
              <a:t>Corner </a:t>
            </a:r>
            <a:r>
              <a:rPr sz="1400">
                <a:solidFill>
                  <a:prstClr val="black"/>
                </a:solidFill>
                <a:latin typeface="Arial" panose="020B0604020202020204" pitchFamily="34" charset="0"/>
                <a:cs typeface="Arial" panose="020B0604020202020204" pitchFamily="34" charset="0"/>
              </a:rPr>
              <a:t>He</a:t>
            </a:r>
            <a:r>
              <a:rPr sz="1400" spc="6">
                <a:solidFill>
                  <a:prstClr val="black"/>
                </a:solidFill>
                <a:latin typeface="Arial" panose="020B0604020202020204" pitchFamily="34" charset="0"/>
                <a:cs typeface="Arial" panose="020B0604020202020204" pitchFamily="34" charset="0"/>
              </a:rPr>
              <a:t>n</a:t>
            </a:r>
            <a:r>
              <a:rPr sz="1400">
                <a:solidFill>
                  <a:prstClr val="black"/>
                </a:solidFill>
                <a:latin typeface="Arial" panose="020B0604020202020204" pitchFamily="34" charset="0"/>
                <a:cs typeface="Arial" panose="020B0604020202020204" pitchFamily="34" charset="0"/>
              </a:rPr>
              <a:t>ders</a:t>
            </a:r>
            <a:r>
              <a:rPr sz="1400" spc="-18">
                <a:solidFill>
                  <a:prstClr val="black"/>
                </a:solidFill>
                <a:latin typeface="Arial" panose="020B0604020202020204" pitchFamily="34" charset="0"/>
                <a:cs typeface="Arial" panose="020B0604020202020204" pitchFamily="34" charset="0"/>
              </a:rPr>
              <a:t>o</a:t>
            </a:r>
            <a:r>
              <a:rPr sz="1400">
                <a:solidFill>
                  <a:prstClr val="black"/>
                </a:solidFill>
                <a:latin typeface="Arial" panose="020B0604020202020204" pitchFamily="34" charset="0"/>
                <a:cs typeface="Arial" panose="020B0604020202020204" pitchFamily="34" charset="0"/>
              </a:rPr>
              <a:t>n</a:t>
            </a:r>
            <a:r>
              <a:rPr sz="1400" spc="-13">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Stre</a:t>
            </a:r>
            <a:r>
              <a:rPr sz="1400" spc="-13">
                <a:solidFill>
                  <a:prstClr val="black"/>
                </a:solidFill>
                <a:latin typeface="Arial" panose="020B0604020202020204" pitchFamily="34" charset="0"/>
                <a:cs typeface="Arial" panose="020B0604020202020204" pitchFamily="34" charset="0"/>
              </a:rPr>
              <a:t>e</a:t>
            </a:r>
            <a:r>
              <a:rPr sz="1400">
                <a:solidFill>
                  <a:prstClr val="black"/>
                </a:solidFill>
                <a:latin typeface="Arial" panose="020B0604020202020204" pitchFamily="34" charset="0"/>
                <a:cs typeface="Arial" panose="020B0604020202020204" pitchFamily="34" charset="0"/>
              </a:rPr>
              <a:t>t</a:t>
            </a:r>
            <a:r>
              <a:rPr sz="1400" spc="-42">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Ro</a:t>
            </a:r>
            <a:r>
              <a:rPr sz="1400" spc="6">
                <a:solidFill>
                  <a:prstClr val="black"/>
                </a:solidFill>
                <a:latin typeface="Arial" panose="020B0604020202020204" pitchFamily="34" charset="0"/>
                <a:cs typeface="Arial" panose="020B0604020202020204" pitchFamily="34" charset="0"/>
              </a:rPr>
              <a:t>a</a:t>
            </a:r>
            <a:r>
              <a:rPr sz="1400">
                <a:solidFill>
                  <a:prstClr val="black"/>
                </a:solidFill>
                <a:latin typeface="Arial" panose="020B0604020202020204" pitchFamily="34" charset="0"/>
                <a:cs typeface="Arial" panose="020B0604020202020204" pitchFamily="34" charset="0"/>
              </a:rPr>
              <a:t>d</a:t>
            </a:r>
          </a:p>
          <a:p>
            <a:pPr defTabSz="1097204">
              <a:lnSpc>
                <a:spcPts val="1021"/>
              </a:lnSpc>
              <a:spcBef>
                <a:spcPts val="1"/>
              </a:spcBef>
            </a:pPr>
            <a:endParaRPr sz="1400">
              <a:solidFill>
                <a:prstClr val="black"/>
              </a:solidFill>
              <a:latin typeface="Arial" panose="020B0604020202020204" pitchFamily="34" charset="0"/>
              <a:cs typeface="Arial" panose="020B0604020202020204" pitchFamily="34" charset="0"/>
            </a:endParaRPr>
          </a:p>
          <a:p>
            <a:pPr marL="83815" defTabSz="1097204"/>
            <a:r>
              <a:rPr sz="1400" spc="-186">
                <a:solidFill>
                  <a:prstClr val="black"/>
                </a:solidFill>
                <a:latin typeface="Arial" panose="020B0604020202020204" pitchFamily="34" charset="0"/>
                <a:cs typeface="Arial" panose="020B0604020202020204" pitchFamily="34" charset="0"/>
              </a:rPr>
              <a:t>P</a:t>
            </a:r>
            <a:r>
              <a:rPr sz="1400">
                <a:solidFill>
                  <a:prstClr val="black"/>
                </a:solidFill>
                <a:latin typeface="Arial" panose="020B0604020202020204" pitchFamily="34" charset="0"/>
                <a:cs typeface="Arial" panose="020B0604020202020204" pitchFamily="34" charset="0"/>
              </a:rPr>
              <a:t>.O. Box</a:t>
            </a:r>
            <a:r>
              <a:rPr sz="1400" spc="-18">
                <a:solidFill>
                  <a:prstClr val="black"/>
                </a:solidFill>
                <a:latin typeface="Arial" panose="020B0604020202020204" pitchFamily="34" charset="0"/>
                <a:cs typeface="Arial" panose="020B0604020202020204" pitchFamily="34" charset="0"/>
              </a:rPr>
              <a:t> </a:t>
            </a:r>
            <a:r>
              <a:rPr sz="1400" spc="6">
                <a:solidFill>
                  <a:prstClr val="black"/>
                </a:solidFill>
                <a:latin typeface="Arial" panose="020B0604020202020204" pitchFamily="34" charset="0"/>
                <a:cs typeface="Arial" panose="020B0604020202020204" pitchFamily="34" charset="0"/>
              </a:rPr>
              <a:t>2</a:t>
            </a:r>
            <a:r>
              <a:rPr sz="1400">
                <a:solidFill>
                  <a:prstClr val="black"/>
                </a:solidFill>
                <a:latin typeface="Arial" panose="020B0604020202020204" pitchFamily="34" charset="0"/>
                <a:cs typeface="Arial" panose="020B0604020202020204" pitchFamily="34" charset="0"/>
              </a:rPr>
              <a:t>920</a:t>
            </a:r>
          </a:p>
          <a:p>
            <a:pPr defTabSz="1097204">
              <a:lnSpc>
                <a:spcPts val="1021"/>
              </a:lnSpc>
              <a:spcBef>
                <a:spcPts val="16"/>
              </a:spcBef>
            </a:pPr>
            <a:endParaRPr sz="1400">
              <a:solidFill>
                <a:prstClr val="black"/>
              </a:solidFill>
              <a:latin typeface="Arial" panose="020B0604020202020204" pitchFamily="34" charset="0"/>
              <a:cs typeface="Arial" panose="020B0604020202020204" pitchFamily="34" charset="0"/>
            </a:endParaRPr>
          </a:p>
          <a:p>
            <a:pPr marL="83815" defTabSz="1097204"/>
            <a:r>
              <a:rPr sz="1400">
                <a:solidFill>
                  <a:prstClr val="black"/>
                </a:solidFill>
                <a:latin typeface="Arial" panose="020B0604020202020204" pitchFamily="34" charset="0"/>
                <a:cs typeface="Arial" panose="020B0604020202020204" pitchFamily="34" charset="0"/>
              </a:rPr>
              <a:t>Bla</a:t>
            </a:r>
            <a:r>
              <a:rPr sz="1400" spc="6">
                <a:solidFill>
                  <a:prstClr val="black"/>
                </a:solidFill>
                <a:latin typeface="Arial" panose="020B0604020202020204" pitchFamily="34" charset="0"/>
                <a:cs typeface="Arial" panose="020B0604020202020204" pitchFamily="34" charset="0"/>
              </a:rPr>
              <a:t>n</a:t>
            </a:r>
            <a:r>
              <a:rPr sz="1400">
                <a:solidFill>
                  <a:prstClr val="black"/>
                </a:solidFill>
                <a:latin typeface="Arial" panose="020B0604020202020204" pitchFamily="34" charset="0"/>
                <a:cs typeface="Arial" panose="020B0604020202020204" pitchFamily="34" charset="0"/>
              </a:rPr>
              <a:t>t</a:t>
            </a:r>
            <a:r>
              <a:rPr sz="1400" spc="-13">
                <a:solidFill>
                  <a:prstClr val="black"/>
                </a:solidFill>
                <a:latin typeface="Arial" panose="020B0604020202020204" pitchFamily="34" charset="0"/>
                <a:cs typeface="Arial" panose="020B0604020202020204" pitchFamily="34" charset="0"/>
              </a:rPr>
              <a:t>y</a:t>
            </a:r>
            <a:r>
              <a:rPr sz="1400">
                <a:solidFill>
                  <a:prstClr val="black"/>
                </a:solidFill>
                <a:latin typeface="Arial" panose="020B0604020202020204" pitchFamily="34" charset="0"/>
                <a:cs typeface="Arial" panose="020B0604020202020204" pitchFamily="34" charset="0"/>
              </a:rPr>
              <a:t>re</a:t>
            </a:r>
          </a:p>
          <a:p>
            <a:pPr defTabSz="1097204">
              <a:lnSpc>
                <a:spcPts val="1200"/>
              </a:lnSpc>
            </a:pPr>
            <a:endParaRPr sz="1400">
              <a:solidFill>
                <a:prstClr val="black"/>
              </a:solidFill>
              <a:latin typeface="Arial" panose="020B0604020202020204" pitchFamily="34" charset="0"/>
              <a:cs typeface="Arial" panose="020B0604020202020204" pitchFamily="34" charset="0"/>
            </a:endParaRPr>
          </a:p>
          <a:p>
            <a:pPr defTabSz="1097204">
              <a:lnSpc>
                <a:spcPts val="1200"/>
              </a:lnSpc>
            </a:pPr>
            <a:endParaRPr sz="1400">
              <a:solidFill>
                <a:prstClr val="black"/>
              </a:solidFill>
              <a:latin typeface="Arial" panose="020B0604020202020204" pitchFamily="34" charset="0"/>
              <a:cs typeface="Arial" panose="020B0604020202020204" pitchFamily="34" charset="0"/>
            </a:endParaRPr>
          </a:p>
          <a:p>
            <a:pPr defTabSz="1097204">
              <a:lnSpc>
                <a:spcPts val="1321"/>
              </a:lnSpc>
              <a:spcBef>
                <a:spcPts val="55"/>
              </a:spcBef>
            </a:pPr>
            <a:endParaRPr sz="1400">
              <a:solidFill>
                <a:prstClr val="black"/>
              </a:solidFill>
              <a:latin typeface="Arial" panose="020B0604020202020204" pitchFamily="34" charset="0"/>
              <a:cs typeface="Arial" panose="020B0604020202020204" pitchFamily="34" charset="0"/>
            </a:endParaRPr>
          </a:p>
          <a:p>
            <a:pPr marL="83815" defTabSz="1097204"/>
            <a:r>
              <a:rPr sz="1400" spc="-150">
                <a:solidFill>
                  <a:prstClr val="black"/>
                </a:solidFill>
                <a:latin typeface="Arial" panose="020B0604020202020204" pitchFamily="34" charset="0"/>
                <a:cs typeface="Arial" panose="020B0604020202020204" pitchFamily="34" charset="0"/>
              </a:rPr>
              <a:t>T</a:t>
            </a:r>
            <a:r>
              <a:rPr sz="1400">
                <a:solidFill>
                  <a:prstClr val="black"/>
                </a:solidFill>
                <a:latin typeface="Arial" panose="020B0604020202020204" pitchFamily="34" charset="0"/>
                <a:cs typeface="Arial" panose="020B0604020202020204" pitchFamily="34" charset="0"/>
              </a:rPr>
              <a:t>el</a:t>
            </a:r>
            <a:r>
              <a:rPr sz="1400" spc="-18">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No:</a:t>
            </a:r>
            <a:r>
              <a:rPr sz="1400" spc="-13">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a:t>
            </a:r>
            <a:r>
              <a:rPr sz="1400" spc="-6">
                <a:solidFill>
                  <a:prstClr val="black"/>
                </a:solidFill>
                <a:latin typeface="Arial" panose="020B0604020202020204" pitchFamily="34" charset="0"/>
                <a:cs typeface="Arial" panose="020B0604020202020204" pitchFamily="34" charset="0"/>
              </a:rPr>
              <a:t> </a:t>
            </a:r>
            <a:r>
              <a:rPr sz="1400" spc="6">
                <a:solidFill>
                  <a:prstClr val="black"/>
                </a:solidFill>
                <a:latin typeface="Arial" panose="020B0604020202020204" pitchFamily="34" charset="0"/>
                <a:cs typeface="Arial" panose="020B0604020202020204" pitchFamily="34" charset="0"/>
              </a:rPr>
              <a:t>2</a:t>
            </a:r>
            <a:r>
              <a:rPr sz="1400">
                <a:solidFill>
                  <a:prstClr val="black"/>
                </a:solidFill>
                <a:latin typeface="Arial" panose="020B0604020202020204" pitchFamily="34" charset="0"/>
                <a:cs typeface="Arial" panose="020B0604020202020204" pitchFamily="34" charset="0"/>
              </a:rPr>
              <a:t>65</a:t>
            </a:r>
            <a:r>
              <a:rPr sz="1400" spc="-25">
                <a:solidFill>
                  <a:prstClr val="black"/>
                </a:solidFill>
                <a:latin typeface="Arial" panose="020B0604020202020204" pitchFamily="34" charset="0"/>
                <a:cs typeface="Arial" panose="020B0604020202020204" pitchFamily="34" charset="0"/>
              </a:rPr>
              <a:t> </a:t>
            </a:r>
            <a:r>
              <a:rPr lang="en-US" sz="1400" spc="-25">
                <a:solidFill>
                  <a:prstClr val="black"/>
                </a:solidFill>
                <a:latin typeface="Arial" panose="020B0604020202020204" pitchFamily="34" charset="0"/>
                <a:cs typeface="Arial" panose="020B0604020202020204" pitchFamily="34" charset="0"/>
              </a:rPr>
              <a:t>11</a:t>
            </a:r>
            <a:r>
              <a:rPr sz="1400">
                <a:solidFill>
                  <a:prstClr val="black"/>
                </a:solidFill>
                <a:latin typeface="Arial" panose="020B0604020202020204" pitchFamily="34" charset="0"/>
                <a:cs typeface="Arial" panose="020B0604020202020204" pitchFamily="34" charset="0"/>
              </a:rPr>
              <a:t>1</a:t>
            </a:r>
            <a:r>
              <a:rPr sz="1400" spc="-13">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828</a:t>
            </a:r>
            <a:r>
              <a:rPr sz="1400" spc="-25">
                <a:solidFill>
                  <a:prstClr val="black"/>
                </a:solidFill>
                <a:latin typeface="Arial" panose="020B0604020202020204" pitchFamily="34" charset="0"/>
                <a:cs typeface="Arial" panose="020B0604020202020204" pitchFamily="34" charset="0"/>
              </a:rPr>
              <a:t> </a:t>
            </a:r>
            <a:r>
              <a:rPr sz="1400">
                <a:solidFill>
                  <a:prstClr val="black"/>
                </a:solidFill>
                <a:latin typeface="Arial" panose="020B0604020202020204" pitchFamily="34" charset="0"/>
                <a:cs typeface="Arial" panose="020B0604020202020204" pitchFamily="34" charset="0"/>
              </a:rPr>
              <a:t>355</a:t>
            </a:r>
          </a:p>
          <a:p>
            <a:pPr defTabSz="1097204">
              <a:lnSpc>
                <a:spcPts val="1021"/>
              </a:lnSpc>
              <a:spcBef>
                <a:spcPts val="17"/>
              </a:spcBef>
            </a:pPr>
            <a:endParaRPr sz="1400">
              <a:solidFill>
                <a:prstClr val="black"/>
              </a:solidFill>
              <a:latin typeface="Arial" panose="020B0604020202020204" pitchFamily="34" charset="0"/>
              <a:cs typeface="Arial" panose="020B0604020202020204" pitchFamily="34" charset="0"/>
            </a:endParaRPr>
          </a:p>
          <a:p>
            <a:pPr marL="83815" defTabSz="1097204"/>
            <a:r>
              <a:rPr sz="1400">
                <a:solidFill>
                  <a:prstClr val="black"/>
                </a:solidFill>
                <a:latin typeface="Arial" panose="020B0604020202020204" pitchFamily="34" charset="0"/>
                <a:cs typeface="Arial" panose="020B0604020202020204" pitchFamily="34" charset="0"/>
              </a:rPr>
              <a:t>E</a:t>
            </a:r>
            <a:r>
              <a:rPr sz="1400" spc="6">
                <a:solidFill>
                  <a:prstClr val="black"/>
                </a:solidFill>
                <a:latin typeface="Arial" panose="020B0604020202020204" pitchFamily="34" charset="0"/>
                <a:cs typeface="Arial" panose="020B0604020202020204" pitchFamily="34" charset="0"/>
              </a:rPr>
              <a:t>m</a:t>
            </a:r>
            <a:r>
              <a:rPr sz="1400">
                <a:solidFill>
                  <a:prstClr val="black"/>
                </a:solidFill>
                <a:latin typeface="Arial" panose="020B0604020202020204" pitchFamily="34" charset="0"/>
                <a:cs typeface="Arial" panose="020B0604020202020204" pitchFamily="34" charset="0"/>
              </a:rPr>
              <a:t>ai</a:t>
            </a:r>
            <a:r>
              <a:rPr sz="1400" spc="-6">
                <a:solidFill>
                  <a:prstClr val="black"/>
                </a:solidFill>
                <a:latin typeface="Arial" panose="020B0604020202020204" pitchFamily="34" charset="0"/>
                <a:cs typeface="Arial" panose="020B0604020202020204" pitchFamily="34" charset="0"/>
              </a:rPr>
              <a:t>l</a:t>
            </a:r>
            <a:r>
              <a:rPr sz="1400">
                <a:solidFill>
                  <a:prstClr val="black"/>
                </a:solidFill>
                <a:latin typeface="Arial" panose="020B0604020202020204" pitchFamily="34" charset="0"/>
                <a:cs typeface="Arial" panose="020B0604020202020204" pitchFamily="34" charset="0"/>
              </a:rPr>
              <a:t>:</a:t>
            </a:r>
            <a:r>
              <a:rPr sz="1400" spc="-18">
                <a:solidFill>
                  <a:prstClr val="black"/>
                </a:solidFill>
                <a:latin typeface="Arial" panose="020B0604020202020204" pitchFamily="34" charset="0"/>
                <a:cs typeface="Arial" panose="020B0604020202020204" pitchFamily="34" charset="0"/>
              </a:rPr>
              <a:t> </a:t>
            </a:r>
            <a:r>
              <a:rPr sz="1400" u="sng">
                <a:solidFill>
                  <a:srgbClr val="0462C1"/>
                </a:solidFill>
                <a:latin typeface="Arial" panose="020B0604020202020204" pitchFamily="34" charset="0"/>
                <a:cs typeface="Arial" panose="020B0604020202020204" pitchFamily="34" charset="0"/>
                <a:hlinkClick r:id="rId3"/>
              </a:rPr>
              <a:t>in</a:t>
            </a:r>
            <a:r>
              <a:rPr sz="1400" u="sng" spc="18">
                <a:solidFill>
                  <a:srgbClr val="0462C1"/>
                </a:solidFill>
                <a:latin typeface="Arial" panose="020B0604020202020204" pitchFamily="34" charset="0"/>
                <a:cs typeface="Arial" panose="020B0604020202020204" pitchFamily="34" charset="0"/>
                <a:hlinkClick r:id="rId3"/>
              </a:rPr>
              <a:t>f</a:t>
            </a:r>
            <a:r>
              <a:rPr sz="1400" u="sng">
                <a:solidFill>
                  <a:srgbClr val="0462C1"/>
                </a:solidFill>
                <a:latin typeface="Arial" panose="020B0604020202020204" pitchFamily="34" charset="0"/>
                <a:cs typeface="Arial" panose="020B0604020202020204" pitchFamily="34" charset="0"/>
                <a:hlinkClick r:id="rId3"/>
              </a:rPr>
              <a:t>o@</a:t>
            </a:r>
            <a:r>
              <a:rPr sz="1400" u="sng" spc="-13">
                <a:solidFill>
                  <a:srgbClr val="0462C1"/>
                </a:solidFill>
                <a:latin typeface="Arial" panose="020B0604020202020204" pitchFamily="34" charset="0"/>
                <a:cs typeface="Arial" panose="020B0604020202020204" pitchFamily="34" charset="0"/>
                <a:hlinkClick r:id="rId3"/>
              </a:rPr>
              <a:t>b</a:t>
            </a:r>
            <a:r>
              <a:rPr sz="1400" u="sng">
                <a:solidFill>
                  <a:srgbClr val="0462C1"/>
                </a:solidFill>
                <a:latin typeface="Arial" panose="020B0604020202020204" pitchFamily="34" charset="0"/>
                <a:cs typeface="Arial" panose="020B0604020202020204" pitchFamily="34" charset="0"/>
                <a:hlinkClick r:id="rId3"/>
              </a:rPr>
              <a:t>r</a:t>
            </a:r>
            <a:r>
              <a:rPr sz="1400" u="sng" spc="-13">
                <a:solidFill>
                  <a:srgbClr val="0462C1"/>
                </a:solidFill>
                <a:latin typeface="Arial" panose="020B0604020202020204" pitchFamily="34" charset="0"/>
                <a:cs typeface="Arial" panose="020B0604020202020204" pitchFamily="34" charset="0"/>
                <a:hlinkClick r:id="rId3"/>
              </a:rPr>
              <a:t>idg</a:t>
            </a:r>
            <a:r>
              <a:rPr sz="1400" u="sng">
                <a:solidFill>
                  <a:srgbClr val="0462C1"/>
                </a:solidFill>
                <a:latin typeface="Arial" panose="020B0604020202020204" pitchFamily="34" charset="0"/>
                <a:cs typeface="Arial" panose="020B0604020202020204" pitchFamily="34" charset="0"/>
                <a:hlinkClick r:id="rId3"/>
              </a:rPr>
              <a:t>e</a:t>
            </a:r>
            <a:r>
              <a:rPr sz="1400" u="sng" spc="-13">
                <a:solidFill>
                  <a:srgbClr val="0462C1"/>
                </a:solidFill>
                <a:latin typeface="Arial" panose="020B0604020202020204" pitchFamily="34" charset="0"/>
                <a:cs typeface="Arial" panose="020B0604020202020204" pitchFamily="34" charset="0"/>
                <a:hlinkClick r:id="rId3"/>
              </a:rPr>
              <a:t>pa</a:t>
            </a:r>
            <a:r>
              <a:rPr sz="1400" u="sng">
                <a:solidFill>
                  <a:srgbClr val="0462C1"/>
                </a:solidFill>
                <a:latin typeface="Arial" panose="020B0604020202020204" pitchFamily="34" charset="0"/>
                <a:cs typeface="Arial" panose="020B0604020202020204" pitchFamily="34" charset="0"/>
                <a:hlinkClick r:id="rId3"/>
              </a:rPr>
              <a:t>t</a:t>
            </a:r>
            <a:r>
              <a:rPr sz="1400" u="sng" spc="-6">
                <a:solidFill>
                  <a:srgbClr val="0462C1"/>
                </a:solidFill>
                <a:latin typeface="Arial" panose="020B0604020202020204" pitchFamily="34" charset="0"/>
                <a:cs typeface="Arial" panose="020B0604020202020204" pitchFamily="34" charset="0"/>
                <a:hlinkClick r:id="rId3"/>
              </a:rPr>
              <a:t>h</a:t>
            </a:r>
            <a:r>
              <a:rPr sz="1400" u="sng">
                <a:solidFill>
                  <a:srgbClr val="0462C1"/>
                </a:solidFill>
                <a:latin typeface="Arial" panose="020B0604020202020204" pitchFamily="34" charset="0"/>
                <a:cs typeface="Arial" panose="020B0604020202020204" pitchFamily="34" charset="0"/>
                <a:hlinkClick r:id="rId3"/>
              </a:rPr>
              <a:t>ca</a:t>
            </a:r>
            <a:r>
              <a:rPr sz="1400" u="sng" spc="-13">
                <a:solidFill>
                  <a:srgbClr val="0462C1"/>
                </a:solidFill>
                <a:latin typeface="Arial" panose="020B0604020202020204" pitchFamily="34" charset="0"/>
                <a:cs typeface="Arial" panose="020B0604020202020204" pitchFamily="34" charset="0"/>
                <a:hlinkClick r:id="rId3"/>
              </a:rPr>
              <a:t>p</a:t>
            </a:r>
            <a:r>
              <a:rPr sz="1400" u="sng">
                <a:solidFill>
                  <a:srgbClr val="0462C1"/>
                </a:solidFill>
                <a:latin typeface="Arial" panose="020B0604020202020204" pitchFamily="34" charset="0"/>
                <a:cs typeface="Arial" panose="020B0604020202020204" pitchFamily="34" charset="0"/>
                <a:hlinkClick r:id="rId3"/>
              </a:rPr>
              <a:t>it</a:t>
            </a:r>
            <a:r>
              <a:rPr sz="1400" u="sng" spc="-13">
                <a:solidFill>
                  <a:srgbClr val="0462C1"/>
                </a:solidFill>
                <a:latin typeface="Arial" panose="020B0604020202020204" pitchFamily="34" charset="0"/>
                <a:cs typeface="Arial" panose="020B0604020202020204" pitchFamily="34" charset="0"/>
                <a:hlinkClick r:id="rId3"/>
              </a:rPr>
              <a:t>a</a:t>
            </a:r>
            <a:r>
              <a:rPr sz="1400" u="sng">
                <a:solidFill>
                  <a:srgbClr val="0462C1"/>
                </a:solidFill>
                <a:latin typeface="Arial" panose="020B0604020202020204" pitchFamily="34" charset="0"/>
                <a:cs typeface="Arial" panose="020B0604020202020204" pitchFamily="34" charset="0"/>
                <a:hlinkClick r:id="rId3"/>
              </a:rPr>
              <a:t>l</a:t>
            </a:r>
            <a:r>
              <a:rPr sz="1400" u="sng" spc="-13">
                <a:solidFill>
                  <a:srgbClr val="0462C1"/>
                </a:solidFill>
                <a:latin typeface="Arial" panose="020B0604020202020204" pitchFamily="34" charset="0"/>
                <a:cs typeface="Arial" panose="020B0604020202020204" pitchFamily="34" charset="0"/>
                <a:hlinkClick r:id="rId3"/>
              </a:rPr>
              <a:t>m</a:t>
            </a:r>
            <a:r>
              <a:rPr sz="1400" u="sng" spc="-90">
                <a:solidFill>
                  <a:srgbClr val="0462C1"/>
                </a:solidFill>
                <a:latin typeface="Arial" panose="020B0604020202020204" pitchFamily="34" charset="0"/>
                <a:cs typeface="Arial" panose="020B0604020202020204" pitchFamily="34" charset="0"/>
                <a:hlinkClick r:id="rId3"/>
              </a:rPr>
              <a:t>w</a:t>
            </a:r>
            <a:r>
              <a:rPr sz="1400" u="sng">
                <a:solidFill>
                  <a:srgbClr val="0462C1"/>
                </a:solidFill>
                <a:latin typeface="Arial" panose="020B0604020202020204" pitchFamily="34" charset="0"/>
                <a:cs typeface="Arial" panose="020B0604020202020204" pitchFamily="34" charset="0"/>
                <a:hlinkClick r:id="rId3"/>
              </a:rPr>
              <a:t>.c</a:t>
            </a:r>
            <a:r>
              <a:rPr sz="1400" u="sng" spc="6">
                <a:solidFill>
                  <a:srgbClr val="0462C1"/>
                </a:solidFill>
                <a:latin typeface="Arial" panose="020B0604020202020204" pitchFamily="34" charset="0"/>
                <a:cs typeface="Arial" panose="020B0604020202020204" pitchFamily="34" charset="0"/>
                <a:hlinkClick r:id="rId3"/>
              </a:rPr>
              <a:t>o</a:t>
            </a:r>
            <a:r>
              <a:rPr sz="1400" u="sng">
                <a:solidFill>
                  <a:srgbClr val="0462C1"/>
                </a:solidFill>
                <a:latin typeface="Arial" panose="020B0604020202020204" pitchFamily="34" charset="0"/>
                <a:cs typeface="Arial" panose="020B0604020202020204" pitchFamily="34" charset="0"/>
                <a:hlinkClick r:id="rId3"/>
              </a:rPr>
              <a:t>m</a:t>
            </a:r>
            <a:endParaRPr sz="1400">
              <a:solidFill>
                <a:prstClr val="black"/>
              </a:solidFill>
              <a:latin typeface="Arial" panose="020B0604020202020204" pitchFamily="34" charset="0"/>
              <a:cs typeface="Arial" panose="020B0604020202020204" pitchFamily="34" charset="0"/>
            </a:endParaRPr>
          </a:p>
          <a:p>
            <a:pPr defTabSz="1097204">
              <a:lnSpc>
                <a:spcPts val="1200"/>
              </a:lnSpc>
            </a:pPr>
            <a:endParaRPr sz="1400">
              <a:solidFill>
                <a:prstClr val="black"/>
              </a:solidFill>
              <a:latin typeface="Arial" panose="020B0604020202020204" pitchFamily="34" charset="0"/>
              <a:cs typeface="Arial" panose="020B0604020202020204" pitchFamily="34" charset="0"/>
            </a:endParaRPr>
          </a:p>
          <a:p>
            <a:pPr defTabSz="1097204">
              <a:lnSpc>
                <a:spcPts val="1200"/>
              </a:lnSpc>
            </a:pPr>
            <a:endParaRPr sz="1400">
              <a:solidFill>
                <a:prstClr val="black"/>
              </a:solidFill>
              <a:latin typeface="Arial" panose="020B0604020202020204" pitchFamily="34" charset="0"/>
              <a:cs typeface="Arial" panose="020B0604020202020204" pitchFamily="34" charset="0"/>
            </a:endParaRPr>
          </a:p>
          <a:p>
            <a:pPr defTabSz="1097204">
              <a:lnSpc>
                <a:spcPts val="1321"/>
              </a:lnSpc>
              <a:spcBef>
                <a:spcPts val="51"/>
              </a:spcBef>
            </a:pPr>
            <a:endParaRPr sz="1400">
              <a:solidFill>
                <a:prstClr val="black"/>
              </a:solidFill>
              <a:latin typeface="Arial" panose="020B0604020202020204" pitchFamily="34" charset="0"/>
              <a:cs typeface="Arial" panose="020B0604020202020204" pitchFamily="34" charset="0"/>
            </a:endParaRPr>
          </a:p>
          <a:p>
            <a:pPr marL="83815" defTabSz="1097204"/>
            <a:r>
              <a:rPr sz="1400" spc="18">
                <a:solidFill>
                  <a:prstClr val="black"/>
                </a:solidFill>
                <a:latin typeface="Arial" panose="020B0604020202020204" pitchFamily="34" charset="0"/>
                <a:cs typeface="Arial" panose="020B0604020202020204" pitchFamily="34" charset="0"/>
              </a:rPr>
              <a:t>W</a:t>
            </a:r>
            <a:r>
              <a:rPr sz="1400" spc="-13">
                <a:solidFill>
                  <a:prstClr val="black"/>
                </a:solidFill>
                <a:latin typeface="Arial" panose="020B0604020202020204" pitchFamily="34" charset="0"/>
                <a:cs typeface="Arial" panose="020B0604020202020204" pitchFamily="34" charset="0"/>
              </a:rPr>
              <a:t>eb</a:t>
            </a:r>
            <a:r>
              <a:rPr sz="1400">
                <a:solidFill>
                  <a:prstClr val="black"/>
                </a:solidFill>
                <a:latin typeface="Arial" panose="020B0604020202020204" pitchFamily="34" charset="0"/>
                <a:cs typeface="Arial" panose="020B0604020202020204" pitchFamily="34" charset="0"/>
              </a:rPr>
              <a:t>site:</a:t>
            </a:r>
            <a:r>
              <a:rPr sz="1400" spc="-35">
                <a:solidFill>
                  <a:prstClr val="black"/>
                </a:solidFill>
                <a:latin typeface="Arial" panose="020B0604020202020204" pitchFamily="34" charset="0"/>
                <a:cs typeface="Arial" panose="020B0604020202020204" pitchFamily="34" charset="0"/>
              </a:rPr>
              <a:t> </a:t>
            </a:r>
            <a:r>
              <a:rPr sz="1400" u="sng" spc="-18">
                <a:solidFill>
                  <a:srgbClr val="0462C1"/>
                </a:solidFill>
                <a:latin typeface="Arial" panose="020B0604020202020204" pitchFamily="34" charset="0"/>
                <a:cs typeface="Arial" panose="020B0604020202020204" pitchFamily="34" charset="0"/>
                <a:hlinkClick r:id="rId4"/>
              </a:rPr>
              <a:t>ww</a:t>
            </a:r>
            <a:r>
              <a:rPr sz="1400" u="sng" spc="-90">
                <a:solidFill>
                  <a:srgbClr val="0462C1"/>
                </a:solidFill>
                <a:latin typeface="Arial" panose="020B0604020202020204" pitchFamily="34" charset="0"/>
                <a:cs typeface="Arial" panose="020B0604020202020204" pitchFamily="34" charset="0"/>
                <a:hlinkClick r:id="rId4"/>
              </a:rPr>
              <a:t>w</a:t>
            </a:r>
            <a:r>
              <a:rPr sz="1400" u="sng">
                <a:solidFill>
                  <a:srgbClr val="0462C1"/>
                </a:solidFill>
                <a:latin typeface="Arial" panose="020B0604020202020204" pitchFamily="34" charset="0"/>
                <a:cs typeface="Arial" panose="020B0604020202020204" pitchFamily="34" charset="0"/>
                <a:hlinkClick r:id="rId4"/>
              </a:rPr>
              <a:t>.</a:t>
            </a:r>
            <a:r>
              <a:rPr sz="1400" u="sng" spc="6">
                <a:solidFill>
                  <a:srgbClr val="0462C1"/>
                </a:solidFill>
                <a:latin typeface="Arial" panose="020B0604020202020204" pitchFamily="34" charset="0"/>
                <a:cs typeface="Arial" panose="020B0604020202020204" pitchFamily="34" charset="0"/>
                <a:hlinkClick r:id="rId4"/>
              </a:rPr>
              <a:t>b</a:t>
            </a:r>
            <a:r>
              <a:rPr sz="1400" u="sng">
                <a:solidFill>
                  <a:srgbClr val="0462C1"/>
                </a:solidFill>
                <a:latin typeface="Arial" panose="020B0604020202020204" pitchFamily="34" charset="0"/>
                <a:cs typeface="Arial" panose="020B0604020202020204" pitchFamily="34" charset="0"/>
                <a:hlinkClick r:id="rId4"/>
              </a:rPr>
              <a:t>r</a:t>
            </a:r>
            <a:r>
              <a:rPr sz="1400" u="sng" spc="-13">
                <a:solidFill>
                  <a:srgbClr val="0462C1"/>
                </a:solidFill>
                <a:latin typeface="Arial" panose="020B0604020202020204" pitchFamily="34" charset="0"/>
                <a:cs typeface="Arial" panose="020B0604020202020204" pitchFamily="34" charset="0"/>
                <a:hlinkClick r:id="rId4"/>
              </a:rPr>
              <a:t>i</a:t>
            </a:r>
            <a:r>
              <a:rPr sz="1400" u="sng">
                <a:solidFill>
                  <a:srgbClr val="0462C1"/>
                </a:solidFill>
                <a:latin typeface="Arial" panose="020B0604020202020204" pitchFamily="34" charset="0"/>
                <a:cs typeface="Arial" panose="020B0604020202020204" pitchFamily="34" charset="0"/>
                <a:hlinkClick r:id="rId4"/>
              </a:rPr>
              <a:t>d</a:t>
            </a:r>
            <a:r>
              <a:rPr sz="1400" u="sng" spc="-13">
                <a:solidFill>
                  <a:srgbClr val="0462C1"/>
                </a:solidFill>
                <a:latin typeface="Arial" panose="020B0604020202020204" pitchFamily="34" charset="0"/>
                <a:cs typeface="Arial" panose="020B0604020202020204" pitchFamily="34" charset="0"/>
                <a:hlinkClick r:id="rId4"/>
              </a:rPr>
              <a:t>g</a:t>
            </a:r>
            <a:r>
              <a:rPr sz="1400" u="sng">
                <a:solidFill>
                  <a:srgbClr val="0462C1"/>
                </a:solidFill>
                <a:latin typeface="Arial" panose="020B0604020202020204" pitchFamily="34" charset="0"/>
                <a:cs typeface="Arial" panose="020B0604020202020204" pitchFamily="34" charset="0"/>
                <a:hlinkClick r:id="rId4"/>
              </a:rPr>
              <a:t>epat</a:t>
            </a:r>
            <a:r>
              <a:rPr sz="1400" u="sng" spc="6">
                <a:solidFill>
                  <a:srgbClr val="0462C1"/>
                </a:solidFill>
                <a:latin typeface="Arial" panose="020B0604020202020204" pitchFamily="34" charset="0"/>
                <a:cs typeface="Arial" panose="020B0604020202020204" pitchFamily="34" charset="0"/>
                <a:hlinkClick r:id="rId4"/>
              </a:rPr>
              <a:t>h</a:t>
            </a:r>
            <a:r>
              <a:rPr sz="1400" u="sng">
                <a:solidFill>
                  <a:srgbClr val="0462C1"/>
                </a:solidFill>
                <a:latin typeface="Arial" panose="020B0604020202020204" pitchFamily="34" charset="0"/>
                <a:cs typeface="Arial" panose="020B0604020202020204" pitchFamily="34" charset="0"/>
                <a:hlinkClick r:id="rId4"/>
              </a:rPr>
              <a:t>ca</a:t>
            </a:r>
            <a:r>
              <a:rPr sz="1400" u="sng" spc="-13">
                <a:solidFill>
                  <a:srgbClr val="0462C1"/>
                </a:solidFill>
                <a:latin typeface="Arial" panose="020B0604020202020204" pitchFamily="34" charset="0"/>
                <a:cs typeface="Arial" panose="020B0604020202020204" pitchFamily="34" charset="0"/>
                <a:hlinkClick r:id="rId4"/>
              </a:rPr>
              <a:t>p</a:t>
            </a:r>
            <a:r>
              <a:rPr sz="1400" u="sng">
                <a:solidFill>
                  <a:srgbClr val="0462C1"/>
                </a:solidFill>
                <a:latin typeface="Arial" panose="020B0604020202020204" pitchFamily="34" charset="0"/>
                <a:cs typeface="Arial" panose="020B0604020202020204" pitchFamily="34" charset="0"/>
                <a:hlinkClick r:id="rId4"/>
              </a:rPr>
              <a:t>ita</a:t>
            </a:r>
            <a:r>
              <a:rPr sz="1400" u="sng" spc="-18">
                <a:solidFill>
                  <a:srgbClr val="0462C1"/>
                </a:solidFill>
                <a:latin typeface="Arial" panose="020B0604020202020204" pitchFamily="34" charset="0"/>
                <a:cs typeface="Arial" panose="020B0604020202020204" pitchFamily="34" charset="0"/>
                <a:hlinkClick r:id="rId4"/>
              </a:rPr>
              <a:t>l</a:t>
            </a:r>
            <a:r>
              <a:rPr sz="1400" u="sng" spc="6">
                <a:solidFill>
                  <a:srgbClr val="0462C1"/>
                </a:solidFill>
                <a:latin typeface="Arial" panose="020B0604020202020204" pitchFamily="34" charset="0"/>
                <a:cs typeface="Arial" panose="020B0604020202020204" pitchFamily="34" charset="0"/>
                <a:hlinkClick r:id="rId4"/>
              </a:rPr>
              <a:t>m</a:t>
            </a:r>
            <a:r>
              <a:rPr sz="1400" u="sng" spc="-90">
                <a:solidFill>
                  <a:srgbClr val="0462C1"/>
                </a:solidFill>
                <a:latin typeface="Arial" panose="020B0604020202020204" pitchFamily="34" charset="0"/>
                <a:cs typeface="Arial" panose="020B0604020202020204" pitchFamily="34" charset="0"/>
                <a:hlinkClick r:id="rId4"/>
              </a:rPr>
              <a:t>w</a:t>
            </a:r>
            <a:r>
              <a:rPr sz="1400" u="sng">
                <a:solidFill>
                  <a:srgbClr val="0462C1"/>
                </a:solidFill>
                <a:latin typeface="Arial" panose="020B0604020202020204" pitchFamily="34" charset="0"/>
                <a:cs typeface="Arial" panose="020B0604020202020204" pitchFamily="34" charset="0"/>
                <a:hlinkClick r:id="rId4"/>
              </a:rPr>
              <a:t>.c</a:t>
            </a:r>
            <a:r>
              <a:rPr sz="1400" u="sng" spc="-6">
                <a:solidFill>
                  <a:srgbClr val="0462C1"/>
                </a:solidFill>
                <a:latin typeface="Arial" panose="020B0604020202020204" pitchFamily="34" charset="0"/>
                <a:cs typeface="Arial" panose="020B0604020202020204" pitchFamily="34" charset="0"/>
                <a:hlinkClick r:id="rId4"/>
              </a:rPr>
              <a:t>o</a:t>
            </a:r>
            <a:r>
              <a:rPr sz="1400" u="sng">
                <a:solidFill>
                  <a:srgbClr val="0462C1"/>
                </a:solidFill>
                <a:latin typeface="Arial" panose="020B0604020202020204" pitchFamily="34" charset="0"/>
                <a:cs typeface="Arial" panose="020B0604020202020204" pitchFamily="34" charset="0"/>
                <a:hlinkClick r:id="rId4"/>
              </a:rPr>
              <a:t>m</a:t>
            </a:r>
            <a:endParaRPr sz="140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404D73D-BF99-4937-973C-8AA73C92D805}"/>
              </a:ext>
            </a:extLst>
          </p:cNvPr>
          <p:cNvSpPr txBox="1"/>
          <p:nvPr/>
        </p:nvSpPr>
        <p:spPr>
          <a:xfrm>
            <a:off x="1017270" y="1170328"/>
            <a:ext cx="1091966" cy="307777"/>
          </a:xfrm>
          <a:prstGeom prst="rect">
            <a:avLst/>
          </a:prstGeom>
          <a:noFill/>
        </p:spPr>
        <p:txBody>
          <a:bodyPr wrap="none" rtlCol="0">
            <a:spAutoFit/>
          </a:bodyPr>
          <a:lstStyle/>
          <a:p>
            <a:r>
              <a:rPr lang="en-US" sz="1400" b="1" i="1">
                <a:solidFill>
                  <a:srgbClr val="00B0F0"/>
                </a:solidFill>
                <a:latin typeface="+mj-lt"/>
              </a:rPr>
              <a:t>Disclaimer</a:t>
            </a:r>
          </a:p>
        </p:txBody>
      </p:sp>
      <p:sp>
        <p:nvSpPr>
          <p:cNvPr id="3" name="TextBox 2">
            <a:extLst>
              <a:ext uri="{FF2B5EF4-FFF2-40B4-BE49-F238E27FC236}">
                <a16:creationId xmlns:a16="http://schemas.microsoft.com/office/drawing/2014/main" id="{8296456B-E976-427C-B89B-4DA81E044236}"/>
              </a:ext>
            </a:extLst>
          </p:cNvPr>
          <p:cNvSpPr txBox="1"/>
          <p:nvPr/>
        </p:nvSpPr>
        <p:spPr>
          <a:xfrm>
            <a:off x="1017269" y="1478105"/>
            <a:ext cx="4418423" cy="1919693"/>
          </a:xfrm>
          <a:prstGeom prst="rect">
            <a:avLst/>
          </a:prstGeom>
          <a:noFill/>
        </p:spPr>
        <p:txBody>
          <a:bodyPr wrap="square" rtlCol="0">
            <a:spAutoFit/>
          </a:bodyPr>
          <a:lstStyle/>
          <a:p>
            <a:pPr marL="15241" marR="15241" algn="just" defTabSz="1097204">
              <a:lnSpc>
                <a:spcPct val="107100"/>
              </a:lnSpc>
            </a:pPr>
            <a:r>
              <a:rPr lang="en-US" sz="1400">
                <a:solidFill>
                  <a:prstClr val="black"/>
                </a:solidFill>
                <a:latin typeface="Arial"/>
                <a:cs typeface="Arial"/>
              </a:rPr>
              <a:t>Alt</a:t>
            </a:r>
            <a:r>
              <a:rPr lang="en-US" sz="1400" spc="-13">
                <a:solidFill>
                  <a:prstClr val="black"/>
                </a:solidFill>
                <a:latin typeface="Arial"/>
                <a:cs typeface="Arial"/>
              </a:rPr>
              <a:t>hou</a:t>
            </a:r>
            <a:r>
              <a:rPr lang="en-US" sz="1400">
                <a:solidFill>
                  <a:prstClr val="black"/>
                </a:solidFill>
                <a:latin typeface="Arial"/>
                <a:cs typeface="Arial"/>
              </a:rPr>
              <a:t>gh</a:t>
            </a:r>
            <a:r>
              <a:rPr lang="en-US" sz="1400" spc="42">
                <a:solidFill>
                  <a:prstClr val="black"/>
                </a:solidFill>
                <a:latin typeface="Arial"/>
                <a:cs typeface="Arial"/>
              </a:rPr>
              <a:t> </a:t>
            </a:r>
            <a:r>
              <a:rPr lang="en-US" sz="1400">
                <a:solidFill>
                  <a:prstClr val="black"/>
                </a:solidFill>
                <a:latin typeface="Arial"/>
                <a:cs typeface="Arial"/>
              </a:rPr>
              <a:t>e</a:t>
            </a:r>
            <a:r>
              <a:rPr lang="en-US" sz="1400" spc="-18">
                <a:solidFill>
                  <a:prstClr val="black"/>
                </a:solidFill>
                <a:latin typeface="Arial"/>
                <a:cs typeface="Arial"/>
              </a:rPr>
              <a:t>v</a:t>
            </a:r>
            <a:r>
              <a:rPr lang="en-US" sz="1400">
                <a:solidFill>
                  <a:prstClr val="black"/>
                </a:solidFill>
                <a:latin typeface="Arial"/>
                <a:cs typeface="Arial"/>
              </a:rPr>
              <a:t>ery</a:t>
            </a:r>
            <a:r>
              <a:rPr lang="en-US" sz="1400" spc="30">
                <a:solidFill>
                  <a:prstClr val="black"/>
                </a:solidFill>
                <a:latin typeface="Arial"/>
                <a:cs typeface="Arial"/>
              </a:rPr>
              <a:t> </a:t>
            </a:r>
            <a:r>
              <a:rPr lang="en-US" sz="1400">
                <a:solidFill>
                  <a:prstClr val="black"/>
                </a:solidFill>
                <a:latin typeface="Arial"/>
                <a:cs typeface="Arial"/>
              </a:rPr>
              <a:t>ef</a:t>
            </a:r>
            <a:r>
              <a:rPr lang="en-US" sz="1400" spc="-13">
                <a:solidFill>
                  <a:prstClr val="black"/>
                </a:solidFill>
                <a:latin typeface="Arial"/>
                <a:cs typeface="Arial"/>
              </a:rPr>
              <a:t>f</a:t>
            </a:r>
            <a:r>
              <a:rPr lang="en-US" sz="1400">
                <a:solidFill>
                  <a:prstClr val="black"/>
                </a:solidFill>
                <a:latin typeface="Arial"/>
                <a:cs typeface="Arial"/>
              </a:rPr>
              <a:t>ort</a:t>
            </a:r>
            <a:r>
              <a:rPr lang="en-US" sz="1400" spc="42">
                <a:solidFill>
                  <a:prstClr val="black"/>
                </a:solidFill>
                <a:latin typeface="Arial"/>
                <a:cs typeface="Arial"/>
              </a:rPr>
              <a:t> </a:t>
            </a:r>
            <a:r>
              <a:rPr lang="en-US" sz="1400">
                <a:solidFill>
                  <a:prstClr val="black"/>
                </a:solidFill>
                <a:latin typeface="Arial"/>
                <a:cs typeface="Arial"/>
              </a:rPr>
              <a:t>was</a:t>
            </a:r>
            <a:r>
              <a:rPr lang="en-US" sz="1400" spc="48">
                <a:solidFill>
                  <a:prstClr val="black"/>
                </a:solidFill>
                <a:latin typeface="Arial"/>
                <a:cs typeface="Arial"/>
              </a:rPr>
              <a:t> </a:t>
            </a:r>
            <a:r>
              <a:rPr lang="en-US" sz="1400" spc="-25">
                <a:solidFill>
                  <a:prstClr val="black"/>
                </a:solidFill>
                <a:latin typeface="Arial"/>
                <a:cs typeface="Arial"/>
              </a:rPr>
              <a:t>m</a:t>
            </a:r>
            <a:r>
              <a:rPr lang="en-US" sz="1400" spc="-13">
                <a:solidFill>
                  <a:prstClr val="black"/>
                </a:solidFill>
                <a:latin typeface="Arial"/>
                <a:cs typeface="Arial"/>
              </a:rPr>
              <a:t>a</a:t>
            </a:r>
            <a:r>
              <a:rPr lang="en-US" sz="1400">
                <a:solidFill>
                  <a:prstClr val="black"/>
                </a:solidFill>
                <a:latin typeface="Arial"/>
                <a:cs typeface="Arial"/>
              </a:rPr>
              <a:t>de</a:t>
            </a:r>
            <a:r>
              <a:rPr lang="en-US" sz="1400" spc="35">
                <a:solidFill>
                  <a:prstClr val="black"/>
                </a:solidFill>
                <a:latin typeface="Arial"/>
                <a:cs typeface="Arial"/>
              </a:rPr>
              <a:t> </a:t>
            </a:r>
            <a:r>
              <a:rPr lang="en-US" sz="1400">
                <a:solidFill>
                  <a:prstClr val="black"/>
                </a:solidFill>
                <a:latin typeface="Arial"/>
                <a:cs typeface="Arial"/>
              </a:rPr>
              <a:t>to</a:t>
            </a:r>
            <a:r>
              <a:rPr lang="en-US" sz="1400" spc="35">
                <a:solidFill>
                  <a:prstClr val="black"/>
                </a:solidFill>
                <a:latin typeface="Arial"/>
                <a:cs typeface="Arial"/>
              </a:rPr>
              <a:t> </a:t>
            </a:r>
            <a:r>
              <a:rPr lang="en-US" sz="1400" spc="-13">
                <a:solidFill>
                  <a:prstClr val="black"/>
                </a:solidFill>
                <a:latin typeface="Arial"/>
                <a:cs typeface="Arial"/>
              </a:rPr>
              <a:t>e</a:t>
            </a:r>
            <a:r>
              <a:rPr lang="en-US" sz="1400">
                <a:solidFill>
                  <a:prstClr val="black"/>
                </a:solidFill>
                <a:latin typeface="Arial"/>
                <a:cs typeface="Arial"/>
              </a:rPr>
              <a:t>n</a:t>
            </a:r>
            <a:r>
              <a:rPr lang="en-US" sz="1400" spc="-18">
                <a:solidFill>
                  <a:prstClr val="black"/>
                </a:solidFill>
                <a:latin typeface="Arial"/>
                <a:cs typeface="Arial"/>
              </a:rPr>
              <a:t>s</a:t>
            </a:r>
            <a:r>
              <a:rPr lang="en-US" sz="1400">
                <a:solidFill>
                  <a:prstClr val="black"/>
                </a:solidFill>
                <a:latin typeface="Arial"/>
                <a:cs typeface="Arial"/>
              </a:rPr>
              <a:t>ure</a:t>
            </a:r>
            <a:r>
              <a:rPr lang="en-US" sz="1400" spc="35">
                <a:solidFill>
                  <a:prstClr val="black"/>
                </a:solidFill>
                <a:latin typeface="Arial"/>
                <a:cs typeface="Arial"/>
              </a:rPr>
              <a:t> </a:t>
            </a:r>
            <a:r>
              <a:rPr lang="en-US" sz="1400">
                <a:solidFill>
                  <a:prstClr val="black"/>
                </a:solidFill>
                <a:latin typeface="Arial"/>
                <a:cs typeface="Arial"/>
              </a:rPr>
              <a:t>the</a:t>
            </a:r>
            <a:r>
              <a:rPr lang="en-US" sz="1400" spc="48">
                <a:solidFill>
                  <a:prstClr val="black"/>
                </a:solidFill>
                <a:latin typeface="Arial"/>
                <a:cs typeface="Arial"/>
              </a:rPr>
              <a:t> </a:t>
            </a:r>
            <a:r>
              <a:rPr lang="en-US" sz="1400" spc="-18">
                <a:solidFill>
                  <a:prstClr val="black"/>
                </a:solidFill>
                <a:latin typeface="Arial"/>
                <a:cs typeface="Arial"/>
              </a:rPr>
              <a:t>i</a:t>
            </a:r>
            <a:r>
              <a:rPr lang="en-US" sz="1400">
                <a:solidFill>
                  <a:prstClr val="black"/>
                </a:solidFill>
                <a:latin typeface="Arial"/>
                <a:cs typeface="Arial"/>
              </a:rPr>
              <a:t>n</a:t>
            </a:r>
            <a:r>
              <a:rPr lang="en-US" sz="1400" spc="-13">
                <a:solidFill>
                  <a:prstClr val="black"/>
                </a:solidFill>
                <a:latin typeface="Arial"/>
                <a:cs typeface="Arial"/>
              </a:rPr>
              <a:t>f</a:t>
            </a:r>
            <a:r>
              <a:rPr lang="en-US" sz="1400">
                <a:solidFill>
                  <a:prstClr val="black"/>
                </a:solidFill>
                <a:latin typeface="Arial"/>
                <a:cs typeface="Arial"/>
              </a:rPr>
              <a:t>or</a:t>
            </a:r>
            <a:r>
              <a:rPr lang="en-US" sz="1400" spc="-25">
                <a:solidFill>
                  <a:prstClr val="black"/>
                </a:solidFill>
                <a:latin typeface="Arial"/>
                <a:cs typeface="Arial"/>
              </a:rPr>
              <a:t>m</a:t>
            </a:r>
            <a:r>
              <a:rPr lang="en-US" sz="1400">
                <a:solidFill>
                  <a:prstClr val="black"/>
                </a:solidFill>
                <a:latin typeface="Arial"/>
                <a:cs typeface="Arial"/>
              </a:rPr>
              <a:t>ation</a:t>
            </a:r>
            <a:r>
              <a:rPr lang="en-US" sz="1400" spc="42">
                <a:solidFill>
                  <a:prstClr val="black"/>
                </a:solidFill>
                <a:latin typeface="Arial"/>
                <a:cs typeface="Arial"/>
              </a:rPr>
              <a:t> </a:t>
            </a:r>
            <a:r>
              <a:rPr lang="en-US" sz="1400" spc="-18">
                <a:solidFill>
                  <a:prstClr val="black"/>
                </a:solidFill>
                <a:latin typeface="Arial"/>
                <a:cs typeface="Arial"/>
              </a:rPr>
              <a:t>i</a:t>
            </a:r>
            <a:r>
              <a:rPr lang="en-US" sz="1400">
                <a:solidFill>
                  <a:prstClr val="black"/>
                </a:solidFill>
                <a:latin typeface="Arial"/>
                <a:cs typeface="Arial"/>
              </a:rPr>
              <a:t>n</a:t>
            </a:r>
            <a:r>
              <a:rPr lang="en-US" sz="1400" spc="48">
                <a:solidFill>
                  <a:prstClr val="black"/>
                </a:solidFill>
                <a:latin typeface="Arial"/>
                <a:cs typeface="Arial"/>
              </a:rPr>
              <a:t> </a:t>
            </a:r>
            <a:r>
              <a:rPr lang="en-US" sz="1400" spc="-13">
                <a:solidFill>
                  <a:prstClr val="black"/>
                </a:solidFill>
                <a:latin typeface="Arial"/>
                <a:cs typeface="Arial"/>
              </a:rPr>
              <a:t>t</a:t>
            </a:r>
            <a:r>
              <a:rPr lang="en-US" sz="1400">
                <a:solidFill>
                  <a:prstClr val="black"/>
                </a:solidFill>
                <a:latin typeface="Arial"/>
                <a:cs typeface="Arial"/>
              </a:rPr>
              <a:t>his</a:t>
            </a:r>
            <a:r>
              <a:rPr lang="en-US" sz="1400" spc="42">
                <a:solidFill>
                  <a:prstClr val="black"/>
                </a:solidFill>
                <a:latin typeface="Arial"/>
                <a:cs typeface="Arial"/>
              </a:rPr>
              <a:t> </a:t>
            </a:r>
            <a:r>
              <a:rPr lang="en-US" sz="1400" spc="-25">
                <a:solidFill>
                  <a:prstClr val="black"/>
                </a:solidFill>
                <a:latin typeface="Arial"/>
                <a:cs typeface="Arial"/>
              </a:rPr>
              <a:t>r</a:t>
            </a:r>
            <a:r>
              <a:rPr lang="en-US" sz="1400" spc="-13">
                <a:solidFill>
                  <a:prstClr val="black"/>
                </a:solidFill>
                <a:latin typeface="Arial"/>
                <a:cs typeface="Arial"/>
              </a:rPr>
              <a:t>ep</a:t>
            </a:r>
            <a:r>
              <a:rPr lang="en-US" sz="1400">
                <a:solidFill>
                  <a:prstClr val="black"/>
                </a:solidFill>
                <a:latin typeface="Arial"/>
                <a:cs typeface="Arial"/>
              </a:rPr>
              <a:t>ort</a:t>
            </a:r>
            <a:r>
              <a:rPr lang="en-US" sz="1400" spc="42">
                <a:solidFill>
                  <a:prstClr val="black"/>
                </a:solidFill>
                <a:latin typeface="Arial"/>
                <a:cs typeface="Arial"/>
              </a:rPr>
              <a:t> </a:t>
            </a:r>
            <a:r>
              <a:rPr lang="en-US" sz="1400" spc="-6">
                <a:solidFill>
                  <a:prstClr val="black"/>
                </a:solidFill>
                <a:latin typeface="Arial"/>
                <a:cs typeface="Arial"/>
              </a:rPr>
              <a:t>i</a:t>
            </a:r>
            <a:r>
              <a:rPr lang="en-US" sz="1400">
                <a:solidFill>
                  <a:prstClr val="black"/>
                </a:solidFill>
                <a:latin typeface="Arial"/>
                <a:cs typeface="Arial"/>
              </a:rPr>
              <a:t>s</a:t>
            </a:r>
            <a:r>
              <a:rPr lang="en-US" sz="1400" spc="30">
                <a:solidFill>
                  <a:prstClr val="black"/>
                </a:solidFill>
                <a:latin typeface="Arial"/>
                <a:cs typeface="Arial"/>
              </a:rPr>
              <a:t> </a:t>
            </a:r>
            <a:r>
              <a:rPr lang="en-US" sz="1400" spc="-13">
                <a:solidFill>
                  <a:prstClr val="black"/>
                </a:solidFill>
                <a:latin typeface="Arial"/>
                <a:cs typeface="Arial"/>
              </a:rPr>
              <a:t>a</a:t>
            </a:r>
            <a:r>
              <a:rPr lang="en-US" sz="1400">
                <a:solidFill>
                  <a:prstClr val="black"/>
                </a:solidFill>
                <a:latin typeface="Arial"/>
                <a:cs typeface="Arial"/>
              </a:rPr>
              <a:t>ut</a:t>
            </a:r>
            <a:r>
              <a:rPr lang="en-US" sz="1400" spc="-6">
                <a:solidFill>
                  <a:prstClr val="black"/>
                </a:solidFill>
                <a:latin typeface="Arial"/>
                <a:cs typeface="Arial"/>
              </a:rPr>
              <a:t>h</a:t>
            </a:r>
            <a:r>
              <a:rPr lang="en-US" sz="1400" spc="-13">
                <a:solidFill>
                  <a:prstClr val="black"/>
                </a:solidFill>
                <a:latin typeface="Arial"/>
                <a:cs typeface="Arial"/>
              </a:rPr>
              <a:t>e</a:t>
            </a:r>
            <a:r>
              <a:rPr lang="en-US" sz="1400">
                <a:solidFill>
                  <a:prstClr val="black"/>
                </a:solidFill>
                <a:latin typeface="Arial"/>
                <a:cs typeface="Arial"/>
              </a:rPr>
              <a:t>ntic,</a:t>
            </a:r>
            <a:r>
              <a:rPr lang="en-US" sz="1400" spc="54">
                <a:solidFill>
                  <a:prstClr val="black"/>
                </a:solidFill>
                <a:latin typeface="Arial"/>
                <a:cs typeface="Arial"/>
              </a:rPr>
              <a:t> </a:t>
            </a:r>
            <a:r>
              <a:rPr lang="en-US" sz="1400" spc="-13">
                <a:solidFill>
                  <a:prstClr val="black"/>
                </a:solidFill>
                <a:latin typeface="Arial"/>
                <a:cs typeface="Arial"/>
              </a:rPr>
              <a:t>t</a:t>
            </a:r>
            <a:r>
              <a:rPr lang="en-US" sz="1400">
                <a:solidFill>
                  <a:prstClr val="black"/>
                </a:solidFill>
                <a:latin typeface="Arial"/>
                <a:cs typeface="Arial"/>
              </a:rPr>
              <a:t>he</a:t>
            </a:r>
            <a:r>
              <a:rPr lang="en-US" sz="1400" spc="35">
                <a:solidFill>
                  <a:prstClr val="black"/>
                </a:solidFill>
                <a:latin typeface="Arial"/>
                <a:cs typeface="Arial"/>
              </a:rPr>
              <a:t> </a:t>
            </a:r>
            <a:r>
              <a:rPr lang="en-US" sz="1400">
                <a:solidFill>
                  <a:prstClr val="black"/>
                </a:solidFill>
                <a:latin typeface="Arial"/>
                <a:cs typeface="Arial"/>
              </a:rPr>
              <a:t>r</a:t>
            </a:r>
            <a:r>
              <a:rPr lang="en-US" sz="1400" spc="-18">
                <a:solidFill>
                  <a:prstClr val="black"/>
                </a:solidFill>
                <a:latin typeface="Arial"/>
                <a:cs typeface="Arial"/>
              </a:rPr>
              <a:t>e</a:t>
            </a:r>
            <a:r>
              <a:rPr lang="en-US" sz="1400">
                <a:solidFill>
                  <a:prstClr val="black"/>
                </a:solidFill>
                <a:latin typeface="Arial"/>
                <a:cs typeface="Arial"/>
              </a:rPr>
              <a:t>port</a:t>
            </a:r>
            <a:r>
              <a:rPr lang="en-US" sz="1400" spc="42">
                <a:solidFill>
                  <a:prstClr val="black"/>
                </a:solidFill>
                <a:latin typeface="Arial"/>
                <a:cs typeface="Arial"/>
              </a:rPr>
              <a:t> </a:t>
            </a:r>
            <a:r>
              <a:rPr lang="en-US" sz="1400" spc="-18">
                <a:solidFill>
                  <a:prstClr val="black"/>
                </a:solidFill>
                <a:latin typeface="Arial"/>
                <a:cs typeface="Arial"/>
              </a:rPr>
              <a:t>s</a:t>
            </a:r>
            <a:r>
              <a:rPr lang="en-US" sz="1400" spc="-13">
                <a:solidFill>
                  <a:prstClr val="black"/>
                </a:solidFill>
                <a:latin typeface="Arial"/>
                <a:cs typeface="Arial"/>
              </a:rPr>
              <a:t>ho</a:t>
            </a:r>
            <a:r>
              <a:rPr lang="en-US" sz="1400">
                <a:solidFill>
                  <a:prstClr val="black"/>
                </a:solidFill>
                <a:latin typeface="Arial"/>
                <a:cs typeface="Arial"/>
              </a:rPr>
              <a:t>u</a:t>
            </a:r>
            <a:r>
              <a:rPr lang="en-US" sz="1400" spc="-18">
                <a:solidFill>
                  <a:prstClr val="black"/>
                </a:solidFill>
                <a:latin typeface="Arial"/>
                <a:cs typeface="Arial"/>
              </a:rPr>
              <a:t>l</a:t>
            </a:r>
            <a:r>
              <a:rPr lang="en-US" sz="1400">
                <a:solidFill>
                  <a:prstClr val="black"/>
                </a:solidFill>
                <a:latin typeface="Arial"/>
                <a:cs typeface="Arial"/>
              </a:rPr>
              <a:t>d</a:t>
            </a:r>
            <a:r>
              <a:rPr lang="en-US" sz="1400" spc="35">
                <a:solidFill>
                  <a:prstClr val="black"/>
                </a:solidFill>
                <a:latin typeface="Arial"/>
                <a:cs typeface="Arial"/>
              </a:rPr>
              <a:t> </a:t>
            </a:r>
            <a:r>
              <a:rPr lang="en-US" sz="1400">
                <a:solidFill>
                  <a:prstClr val="black"/>
                </a:solidFill>
                <a:latin typeface="Arial"/>
                <a:cs typeface="Arial"/>
              </a:rPr>
              <a:t>o</a:t>
            </a:r>
            <a:r>
              <a:rPr lang="en-US" sz="1400" spc="-13">
                <a:solidFill>
                  <a:prstClr val="black"/>
                </a:solidFill>
                <a:latin typeface="Arial"/>
                <a:cs typeface="Arial"/>
              </a:rPr>
              <a:t>n</a:t>
            </a:r>
            <a:r>
              <a:rPr lang="en-US" sz="1400">
                <a:solidFill>
                  <a:prstClr val="black"/>
                </a:solidFill>
                <a:latin typeface="Arial"/>
                <a:cs typeface="Arial"/>
              </a:rPr>
              <a:t>ly</a:t>
            </a:r>
            <a:r>
              <a:rPr lang="en-US" sz="1400" spc="30">
                <a:solidFill>
                  <a:prstClr val="black"/>
                </a:solidFill>
                <a:latin typeface="Arial"/>
                <a:cs typeface="Arial"/>
              </a:rPr>
              <a:t> </a:t>
            </a:r>
            <a:r>
              <a:rPr lang="en-US" sz="1400">
                <a:solidFill>
                  <a:prstClr val="black"/>
                </a:solidFill>
                <a:latin typeface="Arial"/>
                <a:cs typeface="Arial"/>
              </a:rPr>
              <a:t>be</a:t>
            </a:r>
            <a:r>
              <a:rPr lang="en-US" sz="1400" spc="35">
                <a:solidFill>
                  <a:prstClr val="black"/>
                </a:solidFill>
                <a:latin typeface="Arial"/>
                <a:cs typeface="Arial"/>
              </a:rPr>
              <a:t> </a:t>
            </a:r>
            <a:r>
              <a:rPr lang="en-US" sz="1400" spc="-13">
                <a:solidFill>
                  <a:prstClr val="black"/>
                </a:solidFill>
                <a:latin typeface="Arial"/>
                <a:cs typeface="Arial"/>
              </a:rPr>
              <a:t>u</a:t>
            </a:r>
            <a:r>
              <a:rPr lang="en-US" sz="1400">
                <a:solidFill>
                  <a:prstClr val="black"/>
                </a:solidFill>
                <a:latin typeface="Arial"/>
                <a:cs typeface="Arial"/>
              </a:rPr>
              <a:t>s</a:t>
            </a:r>
            <a:r>
              <a:rPr lang="en-US" sz="1400" spc="-13">
                <a:solidFill>
                  <a:prstClr val="black"/>
                </a:solidFill>
                <a:latin typeface="Arial"/>
                <a:cs typeface="Arial"/>
              </a:rPr>
              <a:t>e</a:t>
            </a:r>
            <a:r>
              <a:rPr lang="en-US" sz="1400">
                <a:solidFill>
                  <a:prstClr val="black"/>
                </a:solidFill>
                <a:latin typeface="Arial"/>
                <a:cs typeface="Arial"/>
              </a:rPr>
              <a:t>d</a:t>
            </a:r>
            <a:r>
              <a:rPr lang="en-US" sz="1400" spc="48">
                <a:solidFill>
                  <a:prstClr val="black"/>
                </a:solidFill>
                <a:latin typeface="Arial"/>
                <a:cs typeface="Arial"/>
              </a:rPr>
              <a:t> </a:t>
            </a:r>
            <a:r>
              <a:rPr lang="en-US" sz="1400" spc="-13">
                <a:solidFill>
                  <a:prstClr val="black"/>
                </a:solidFill>
                <a:latin typeface="Arial"/>
                <a:cs typeface="Arial"/>
              </a:rPr>
              <a:t>f</a:t>
            </a:r>
            <a:r>
              <a:rPr lang="en-US" sz="1400">
                <a:solidFill>
                  <a:prstClr val="black"/>
                </a:solidFill>
                <a:latin typeface="Arial"/>
                <a:cs typeface="Arial"/>
              </a:rPr>
              <a:t>or</a:t>
            </a:r>
            <a:r>
              <a:rPr lang="en-US" sz="1400" spc="42">
                <a:solidFill>
                  <a:prstClr val="black"/>
                </a:solidFill>
                <a:latin typeface="Arial"/>
                <a:cs typeface="Arial"/>
              </a:rPr>
              <a:t> </a:t>
            </a:r>
            <a:r>
              <a:rPr lang="en-US" sz="1400">
                <a:solidFill>
                  <a:prstClr val="black"/>
                </a:solidFill>
                <a:latin typeface="Arial"/>
                <a:cs typeface="Arial"/>
              </a:rPr>
              <a:t>i</a:t>
            </a:r>
            <a:r>
              <a:rPr lang="en-US" sz="1400" spc="-13">
                <a:solidFill>
                  <a:prstClr val="black"/>
                </a:solidFill>
                <a:latin typeface="Arial"/>
                <a:cs typeface="Arial"/>
              </a:rPr>
              <a:t>n</a:t>
            </a:r>
            <a:r>
              <a:rPr lang="en-US" sz="1400">
                <a:solidFill>
                  <a:prstClr val="black"/>
                </a:solidFill>
                <a:latin typeface="Arial"/>
                <a:cs typeface="Arial"/>
              </a:rPr>
              <a:t>di</a:t>
            </a:r>
            <a:r>
              <a:rPr lang="en-US" sz="1400" spc="-18">
                <a:solidFill>
                  <a:prstClr val="black"/>
                </a:solidFill>
                <a:latin typeface="Arial"/>
                <a:cs typeface="Arial"/>
              </a:rPr>
              <a:t>c</a:t>
            </a:r>
            <a:r>
              <a:rPr lang="en-US" sz="1400">
                <a:solidFill>
                  <a:prstClr val="black"/>
                </a:solidFill>
                <a:latin typeface="Arial"/>
                <a:cs typeface="Arial"/>
              </a:rPr>
              <a:t>ati</a:t>
            </a:r>
            <a:r>
              <a:rPr lang="en-US" sz="1400" spc="-18">
                <a:solidFill>
                  <a:prstClr val="black"/>
                </a:solidFill>
                <a:latin typeface="Arial"/>
                <a:cs typeface="Arial"/>
              </a:rPr>
              <a:t>v</a:t>
            </a:r>
            <a:r>
              <a:rPr lang="en-US" sz="1400">
                <a:solidFill>
                  <a:prstClr val="black"/>
                </a:solidFill>
                <a:latin typeface="Arial"/>
                <a:cs typeface="Arial"/>
              </a:rPr>
              <a:t>e</a:t>
            </a:r>
            <a:r>
              <a:rPr lang="en-US" sz="1400" spc="42">
                <a:solidFill>
                  <a:prstClr val="black"/>
                </a:solidFill>
                <a:latin typeface="Arial"/>
                <a:cs typeface="Arial"/>
              </a:rPr>
              <a:t> </a:t>
            </a:r>
            <a:r>
              <a:rPr lang="en-US" sz="1400" spc="-13">
                <a:solidFill>
                  <a:prstClr val="black"/>
                </a:solidFill>
                <a:latin typeface="Arial"/>
                <a:cs typeface="Arial"/>
              </a:rPr>
              <a:t>p</a:t>
            </a:r>
            <a:r>
              <a:rPr lang="en-US" sz="1400">
                <a:solidFill>
                  <a:prstClr val="black"/>
                </a:solidFill>
                <a:latin typeface="Arial"/>
                <a:cs typeface="Arial"/>
              </a:rPr>
              <a:t>ur</a:t>
            </a:r>
            <a:r>
              <a:rPr lang="en-US" sz="1400" spc="-18">
                <a:solidFill>
                  <a:prstClr val="black"/>
                </a:solidFill>
                <a:latin typeface="Arial"/>
                <a:cs typeface="Arial"/>
              </a:rPr>
              <a:t>p</a:t>
            </a:r>
            <a:r>
              <a:rPr lang="en-US" sz="1400">
                <a:solidFill>
                  <a:prstClr val="black"/>
                </a:solidFill>
                <a:latin typeface="Arial"/>
                <a:cs typeface="Arial"/>
              </a:rPr>
              <a:t>o</a:t>
            </a:r>
            <a:r>
              <a:rPr lang="en-US" sz="1400" spc="-18">
                <a:solidFill>
                  <a:prstClr val="black"/>
                </a:solidFill>
                <a:latin typeface="Arial"/>
                <a:cs typeface="Arial"/>
              </a:rPr>
              <a:t>s</a:t>
            </a:r>
            <a:r>
              <a:rPr lang="en-US" sz="1400">
                <a:solidFill>
                  <a:prstClr val="black"/>
                </a:solidFill>
                <a:latin typeface="Arial"/>
                <a:cs typeface="Arial"/>
              </a:rPr>
              <a:t>e</a:t>
            </a:r>
            <a:r>
              <a:rPr lang="en-US" sz="1400" spc="-13">
                <a:solidFill>
                  <a:prstClr val="black"/>
                </a:solidFill>
                <a:latin typeface="Arial"/>
                <a:cs typeface="Arial"/>
              </a:rPr>
              <a:t>s</a:t>
            </a:r>
            <a:r>
              <a:rPr lang="en-US" sz="1400">
                <a:solidFill>
                  <a:prstClr val="black"/>
                </a:solidFill>
                <a:latin typeface="Arial"/>
                <a:cs typeface="Arial"/>
              </a:rPr>
              <a:t>. Br</a:t>
            </a:r>
            <a:r>
              <a:rPr lang="en-US" sz="1400" spc="-13">
                <a:solidFill>
                  <a:prstClr val="black"/>
                </a:solidFill>
                <a:latin typeface="Arial"/>
                <a:cs typeface="Arial"/>
              </a:rPr>
              <a:t>idg</a:t>
            </a:r>
            <a:r>
              <a:rPr lang="en-US" sz="1400">
                <a:solidFill>
                  <a:prstClr val="black"/>
                </a:solidFill>
                <a:latin typeface="Arial"/>
                <a:cs typeface="Arial"/>
              </a:rPr>
              <a:t>e</a:t>
            </a:r>
            <a:r>
              <a:rPr lang="en-US" sz="1400" spc="-13">
                <a:solidFill>
                  <a:prstClr val="black"/>
                </a:solidFill>
                <a:latin typeface="Arial"/>
                <a:cs typeface="Arial"/>
              </a:rPr>
              <a:t>p</a:t>
            </a:r>
            <a:r>
              <a:rPr lang="en-US" sz="1400">
                <a:solidFill>
                  <a:prstClr val="black"/>
                </a:solidFill>
                <a:latin typeface="Arial"/>
                <a:cs typeface="Arial"/>
              </a:rPr>
              <a:t>a</a:t>
            </a:r>
            <a:r>
              <a:rPr lang="en-US" sz="1400" spc="-13">
                <a:solidFill>
                  <a:prstClr val="black"/>
                </a:solidFill>
                <a:latin typeface="Arial"/>
                <a:cs typeface="Arial"/>
              </a:rPr>
              <a:t>t</a:t>
            </a:r>
            <a:r>
              <a:rPr lang="en-US" sz="1400">
                <a:solidFill>
                  <a:prstClr val="black"/>
                </a:solidFill>
                <a:latin typeface="Arial"/>
                <a:cs typeface="Arial"/>
              </a:rPr>
              <a:t>h</a:t>
            </a:r>
            <a:r>
              <a:rPr lang="en-US" sz="1400" spc="157">
                <a:solidFill>
                  <a:prstClr val="black"/>
                </a:solidFill>
                <a:latin typeface="Arial"/>
                <a:cs typeface="Arial"/>
              </a:rPr>
              <a:t> </a:t>
            </a:r>
            <a:r>
              <a:rPr lang="en-US" sz="1400" spc="-18">
                <a:solidFill>
                  <a:prstClr val="black"/>
                </a:solidFill>
                <a:latin typeface="Arial"/>
                <a:cs typeface="Arial"/>
              </a:rPr>
              <a:t>C</a:t>
            </a:r>
            <a:r>
              <a:rPr lang="en-US" sz="1400">
                <a:solidFill>
                  <a:prstClr val="black"/>
                </a:solidFill>
                <a:latin typeface="Arial"/>
                <a:cs typeface="Arial"/>
              </a:rPr>
              <a:t>api</a:t>
            </a:r>
            <a:r>
              <a:rPr lang="en-US" sz="1400" spc="-18">
                <a:solidFill>
                  <a:prstClr val="black"/>
                </a:solidFill>
                <a:latin typeface="Arial"/>
                <a:cs typeface="Arial"/>
              </a:rPr>
              <a:t>t</a:t>
            </a:r>
            <a:r>
              <a:rPr lang="en-US" sz="1400">
                <a:solidFill>
                  <a:prstClr val="black"/>
                </a:solidFill>
                <a:latin typeface="Arial"/>
                <a:cs typeface="Arial"/>
              </a:rPr>
              <a:t>al</a:t>
            </a:r>
            <a:r>
              <a:rPr lang="en-US" sz="1400" spc="131">
                <a:solidFill>
                  <a:prstClr val="black"/>
                </a:solidFill>
                <a:latin typeface="Arial"/>
                <a:cs typeface="Arial"/>
              </a:rPr>
              <a:t> </a:t>
            </a:r>
            <a:r>
              <a:rPr lang="en-US" sz="1400">
                <a:solidFill>
                  <a:prstClr val="black"/>
                </a:solidFill>
                <a:latin typeface="Arial"/>
                <a:cs typeface="Arial"/>
              </a:rPr>
              <a:t>L</a:t>
            </a:r>
            <a:r>
              <a:rPr lang="en-US" sz="1400" spc="-18">
                <a:solidFill>
                  <a:prstClr val="black"/>
                </a:solidFill>
                <a:latin typeface="Arial"/>
                <a:cs typeface="Arial"/>
              </a:rPr>
              <a:t>i</a:t>
            </a:r>
            <a:r>
              <a:rPr lang="en-US" sz="1400" spc="-25">
                <a:solidFill>
                  <a:prstClr val="black"/>
                </a:solidFill>
                <a:latin typeface="Arial"/>
                <a:cs typeface="Arial"/>
              </a:rPr>
              <a:t>m</a:t>
            </a:r>
            <a:r>
              <a:rPr lang="en-US" sz="1400">
                <a:solidFill>
                  <a:prstClr val="black"/>
                </a:solidFill>
                <a:latin typeface="Arial"/>
                <a:cs typeface="Arial"/>
              </a:rPr>
              <a:t>ited</a:t>
            </a:r>
            <a:r>
              <a:rPr lang="en-US" sz="1400" spc="150">
                <a:solidFill>
                  <a:prstClr val="black"/>
                </a:solidFill>
                <a:latin typeface="Arial"/>
                <a:cs typeface="Arial"/>
              </a:rPr>
              <a:t> </a:t>
            </a:r>
            <a:r>
              <a:rPr lang="en-US" sz="1400">
                <a:solidFill>
                  <a:prstClr val="black"/>
                </a:solidFill>
                <a:latin typeface="Arial"/>
                <a:cs typeface="Arial"/>
              </a:rPr>
              <a:t>ac</a:t>
            </a:r>
            <a:r>
              <a:rPr lang="en-US" sz="1400" spc="-18">
                <a:solidFill>
                  <a:prstClr val="black"/>
                </a:solidFill>
                <a:latin typeface="Arial"/>
                <a:cs typeface="Arial"/>
              </a:rPr>
              <a:t>c</a:t>
            </a:r>
            <a:r>
              <a:rPr lang="en-US" sz="1400">
                <a:solidFill>
                  <a:prstClr val="black"/>
                </a:solidFill>
                <a:latin typeface="Arial"/>
                <a:cs typeface="Arial"/>
              </a:rPr>
              <a:t>epts</a:t>
            </a:r>
            <a:r>
              <a:rPr lang="en-US" sz="1400" spc="137">
                <a:solidFill>
                  <a:prstClr val="black"/>
                </a:solidFill>
                <a:latin typeface="Arial"/>
                <a:cs typeface="Arial"/>
              </a:rPr>
              <a:t> </a:t>
            </a:r>
            <a:r>
              <a:rPr lang="en-US" sz="1400" spc="-13">
                <a:solidFill>
                  <a:prstClr val="black"/>
                </a:solidFill>
                <a:latin typeface="Arial"/>
                <a:cs typeface="Arial"/>
              </a:rPr>
              <a:t>n</a:t>
            </a:r>
            <a:r>
              <a:rPr lang="en-US" sz="1400">
                <a:solidFill>
                  <a:prstClr val="black"/>
                </a:solidFill>
                <a:latin typeface="Arial"/>
                <a:cs typeface="Arial"/>
              </a:rPr>
              <a:t>o</a:t>
            </a:r>
            <a:r>
              <a:rPr lang="en-US" sz="1400" spc="150">
                <a:solidFill>
                  <a:prstClr val="black"/>
                </a:solidFill>
                <a:latin typeface="Arial"/>
                <a:cs typeface="Arial"/>
              </a:rPr>
              <a:t> </a:t>
            </a:r>
            <a:r>
              <a:rPr lang="en-US" sz="1400">
                <a:solidFill>
                  <a:prstClr val="black"/>
                </a:solidFill>
                <a:latin typeface="Arial"/>
                <a:cs typeface="Arial"/>
              </a:rPr>
              <a:t>re</a:t>
            </a:r>
            <a:r>
              <a:rPr lang="en-US" sz="1400" spc="-18">
                <a:solidFill>
                  <a:prstClr val="black"/>
                </a:solidFill>
                <a:latin typeface="Arial"/>
                <a:cs typeface="Arial"/>
              </a:rPr>
              <a:t>s</a:t>
            </a:r>
            <a:r>
              <a:rPr lang="en-US" sz="1400" spc="-13">
                <a:solidFill>
                  <a:prstClr val="black"/>
                </a:solidFill>
                <a:latin typeface="Arial"/>
                <a:cs typeface="Arial"/>
              </a:rPr>
              <a:t>po</a:t>
            </a:r>
            <a:r>
              <a:rPr lang="en-US" sz="1400">
                <a:solidFill>
                  <a:prstClr val="black"/>
                </a:solidFill>
                <a:latin typeface="Arial"/>
                <a:cs typeface="Arial"/>
              </a:rPr>
              <a:t>ns</a:t>
            </a:r>
            <a:r>
              <a:rPr lang="en-US" sz="1400" spc="-18">
                <a:solidFill>
                  <a:prstClr val="black"/>
                </a:solidFill>
                <a:latin typeface="Arial"/>
                <a:cs typeface="Arial"/>
              </a:rPr>
              <a:t>i</a:t>
            </a:r>
            <a:r>
              <a:rPr lang="en-US" sz="1400">
                <a:solidFill>
                  <a:prstClr val="black"/>
                </a:solidFill>
                <a:latin typeface="Arial"/>
                <a:cs typeface="Arial"/>
              </a:rPr>
              <a:t>bi</a:t>
            </a:r>
            <a:r>
              <a:rPr lang="en-US" sz="1400" spc="-6">
                <a:solidFill>
                  <a:prstClr val="black"/>
                </a:solidFill>
                <a:latin typeface="Arial"/>
                <a:cs typeface="Arial"/>
              </a:rPr>
              <a:t>l</a:t>
            </a:r>
            <a:r>
              <a:rPr lang="en-US" sz="1400">
                <a:solidFill>
                  <a:prstClr val="black"/>
                </a:solidFill>
                <a:latin typeface="Arial"/>
                <a:cs typeface="Arial"/>
              </a:rPr>
              <a:t>ity</a:t>
            </a:r>
            <a:r>
              <a:rPr lang="en-US" sz="1400" spc="150">
                <a:solidFill>
                  <a:prstClr val="black"/>
                </a:solidFill>
                <a:latin typeface="Arial"/>
                <a:cs typeface="Arial"/>
              </a:rPr>
              <a:t> </a:t>
            </a:r>
            <a:r>
              <a:rPr lang="en-US" sz="1400">
                <a:solidFill>
                  <a:prstClr val="black"/>
                </a:solidFill>
                <a:latin typeface="Arial"/>
                <a:cs typeface="Arial"/>
              </a:rPr>
              <a:t>or</a:t>
            </a:r>
            <a:r>
              <a:rPr lang="en-US" sz="1400" spc="137">
                <a:solidFill>
                  <a:prstClr val="black"/>
                </a:solidFill>
                <a:latin typeface="Arial"/>
                <a:cs typeface="Arial"/>
              </a:rPr>
              <a:t> </a:t>
            </a:r>
            <a:r>
              <a:rPr lang="en-US" sz="1400">
                <a:solidFill>
                  <a:prstClr val="black"/>
                </a:solidFill>
                <a:latin typeface="Arial"/>
                <a:cs typeface="Arial"/>
              </a:rPr>
              <a:t>l</a:t>
            </a:r>
            <a:r>
              <a:rPr lang="en-US" sz="1400" spc="-25">
                <a:solidFill>
                  <a:prstClr val="black"/>
                </a:solidFill>
                <a:latin typeface="Arial"/>
                <a:cs typeface="Arial"/>
              </a:rPr>
              <a:t>i</a:t>
            </a:r>
            <a:r>
              <a:rPr lang="en-US" sz="1400" spc="-13">
                <a:solidFill>
                  <a:prstClr val="black"/>
                </a:solidFill>
                <a:latin typeface="Arial"/>
                <a:cs typeface="Arial"/>
              </a:rPr>
              <a:t>a</a:t>
            </a:r>
            <a:r>
              <a:rPr lang="en-US" sz="1400">
                <a:solidFill>
                  <a:prstClr val="black"/>
                </a:solidFill>
                <a:latin typeface="Arial"/>
                <a:cs typeface="Arial"/>
              </a:rPr>
              <a:t>bi</a:t>
            </a:r>
            <a:r>
              <a:rPr lang="en-US" sz="1400" spc="-6">
                <a:solidFill>
                  <a:prstClr val="black"/>
                </a:solidFill>
                <a:latin typeface="Arial"/>
                <a:cs typeface="Arial"/>
              </a:rPr>
              <a:t>l</a:t>
            </a:r>
            <a:r>
              <a:rPr lang="en-US" sz="1400">
                <a:solidFill>
                  <a:prstClr val="black"/>
                </a:solidFill>
                <a:latin typeface="Arial"/>
                <a:cs typeface="Arial"/>
              </a:rPr>
              <a:t>ity</a:t>
            </a:r>
            <a:r>
              <a:rPr lang="en-US" sz="1400" spc="144">
                <a:solidFill>
                  <a:prstClr val="black"/>
                </a:solidFill>
                <a:latin typeface="Arial"/>
                <a:cs typeface="Arial"/>
              </a:rPr>
              <a:t> </a:t>
            </a:r>
            <a:r>
              <a:rPr lang="en-US" sz="1400">
                <a:solidFill>
                  <a:prstClr val="black"/>
                </a:solidFill>
                <a:latin typeface="Arial"/>
                <a:cs typeface="Arial"/>
              </a:rPr>
              <a:t>re</a:t>
            </a:r>
            <a:r>
              <a:rPr lang="en-US" sz="1400" spc="-18">
                <a:solidFill>
                  <a:prstClr val="black"/>
                </a:solidFill>
                <a:latin typeface="Arial"/>
                <a:cs typeface="Arial"/>
              </a:rPr>
              <a:t>s</a:t>
            </a:r>
            <a:r>
              <a:rPr lang="en-US" sz="1400">
                <a:solidFill>
                  <a:prstClr val="black"/>
                </a:solidFill>
                <a:latin typeface="Arial"/>
                <a:cs typeface="Arial"/>
              </a:rPr>
              <a:t>ult</a:t>
            </a:r>
            <a:r>
              <a:rPr lang="en-US" sz="1400" spc="-18">
                <a:solidFill>
                  <a:prstClr val="black"/>
                </a:solidFill>
                <a:latin typeface="Arial"/>
                <a:cs typeface="Arial"/>
              </a:rPr>
              <a:t>i</a:t>
            </a:r>
            <a:r>
              <a:rPr lang="en-US" sz="1400" spc="-13">
                <a:solidFill>
                  <a:prstClr val="black"/>
                </a:solidFill>
                <a:latin typeface="Arial"/>
                <a:cs typeface="Arial"/>
              </a:rPr>
              <a:t>n</a:t>
            </a:r>
            <a:r>
              <a:rPr lang="en-US" sz="1400">
                <a:solidFill>
                  <a:prstClr val="black"/>
                </a:solidFill>
                <a:latin typeface="Arial"/>
                <a:cs typeface="Arial"/>
              </a:rPr>
              <a:t>g</a:t>
            </a:r>
            <a:r>
              <a:rPr lang="en-US" sz="1400" spc="150">
                <a:solidFill>
                  <a:prstClr val="black"/>
                </a:solidFill>
                <a:latin typeface="Arial"/>
                <a:cs typeface="Arial"/>
              </a:rPr>
              <a:t> </a:t>
            </a:r>
            <a:r>
              <a:rPr lang="en-US" sz="1400">
                <a:solidFill>
                  <a:prstClr val="black"/>
                </a:solidFill>
                <a:latin typeface="Arial"/>
                <a:cs typeface="Arial"/>
              </a:rPr>
              <a:t>from</a:t>
            </a:r>
            <a:r>
              <a:rPr lang="en-US" sz="1400" spc="126">
                <a:solidFill>
                  <a:prstClr val="black"/>
                </a:solidFill>
                <a:latin typeface="Arial"/>
                <a:cs typeface="Arial"/>
              </a:rPr>
              <a:t> </a:t>
            </a:r>
            <a:r>
              <a:rPr lang="en-US" sz="1400">
                <a:solidFill>
                  <a:prstClr val="black"/>
                </a:solidFill>
                <a:latin typeface="Arial"/>
                <a:cs typeface="Arial"/>
              </a:rPr>
              <a:t>usa</a:t>
            </a:r>
            <a:r>
              <a:rPr lang="en-US" sz="1400" spc="-13">
                <a:solidFill>
                  <a:prstClr val="black"/>
                </a:solidFill>
                <a:latin typeface="Arial"/>
                <a:cs typeface="Arial"/>
              </a:rPr>
              <a:t>g</a:t>
            </a:r>
            <a:r>
              <a:rPr lang="en-US" sz="1400">
                <a:solidFill>
                  <a:prstClr val="black"/>
                </a:solidFill>
                <a:latin typeface="Arial"/>
                <a:cs typeface="Arial"/>
              </a:rPr>
              <a:t>e</a:t>
            </a:r>
            <a:r>
              <a:rPr lang="en-US" sz="1400" spc="137">
                <a:solidFill>
                  <a:prstClr val="black"/>
                </a:solidFill>
                <a:latin typeface="Arial"/>
                <a:cs typeface="Arial"/>
              </a:rPr>
              <a:t> </a:t>
            </a:r>
            <a:r>
              <a:rPr lang="en-US" sz="1400">
                <a:solidFill>
                  <a:prstClr val="black"/>
                </a:solidFill>
                <a:latin typeface="Arial"/>
                <a:cs typeface="Arial"/>
              </a:rPr>
              <a:t>of</a:t>
            </a:r>
            <a:r>
              <a:rPr lang="en-US" sz="1400" spc="144">
                <a:solidFill>
                  <a:prstClr val="black"/>
                </a:solidFill>
                <a:latin typeface="Arial"/>
                <a:cs typeface="Arial"/>
              </a:rPr>
              <a:t> </a:t>
            </a:r>
            <a:r>
              <a:rPr lang="en-US" sz="1400">
                <a:solidFill>
                  <a:prstClr val="black"/>
                </a:solidFill>
                <a:latin typeface="Arial"/>
                <a:cs typeface="Arial"/>
              </a:rPr>
              <a:t>i</a:t>
            </a:r>
            <a:r>
              <a:rPr lang="en-US" sz="1400" spc="-13">
                <a:solidFill>
                  <a:prstClr val="black"/>
                </a:solidFill>
                <a:latin typeface="Arial"/>
                <a:cs typeface="Arial"/>
              </a:rPr>
              <a:t>n</a:t>
            </a:r>
            <a:r>
              <a:rPr lang="en-US" sz="1400">
                <a:solidFill>
                  <a:prstClr val="black"/>
                </a:solidFill>
                <a:latin typeface="Arial"/>
                <a:cs typeface="Arial"/>
              </a:rPr>
              <a:t>f</a:t>
            </a:r>
            <a:r>
              <a:rPr lang="en-US" sz="1400" spc="6">
                <a:solidFill>
                  <a:prstClr val="black"/>
                </a:solidFill>
                <a:latin typeface="Arial"/>
                <a:cs typeface="Arial"/>
              </a:rPr>
              <a:t>o</a:t>
            </a:r>
            <a:r>
              <a:rPr lang="en-US" sz="1400">
                <a:solidFill>
                  <a:prstClr val="black"/>
                </a:solidFill>
                <a:latin typeface="Arial"/>
                <a:cs typeface="Arial"/>
              </a:rPr>
              <a:t>r</a:t>
            </a:r>
            <a:r>
              <a:rPr lang="en-US" sz="1400" spc="-25">
                <a:solidFill>
                  <a:prstClr val="black"/>
                </a:solidFill>
                <a:latin typeface="Arial"/>
                <a:cs typeface="Arial"/>
              </a:rPr>
              <a:t>m</a:t>
            </a:r>
            <a:r>
              <a:rPr lang="en-US" sz="1400">
                <a:solidFill>
                  <a:prstClr val="black"/>
                </a:solidFill>
                <a:latin typeface="Arial"/>
                <a:cs typeface="Arial"/>
              </a:rPr>
              <a:t>ation</a:t>
            </a:r>
            <a:r>
              <a:rPr lang="en-US" sz="1400" spc="157">
                <a:solidFill>
                  <a:prstClr val="black"/>
                </a:solidFill>
                <a:latin typeface="Arial"/>
                <a:cs typeface="Arial"/>
              </a:rPr>
              <a:t> </a:t>
            </a:r>
            <a:r>
              <a:rPr lang="en-US" sz="1400">
                <a:solidFill>
                  <a:prstClr val="black"/>
                </a:solidFill>
                <a:latin typeface="Arial"/>
                <a:cs typeface="Arial"/>
              </a:rPr>
              <a:t>f</a:t>
            </a:r>
            <a:r>
              <a:rPr lang="en-US" sz="1400" spc="-18">
                <a:solidFill>
                  <a:prstClr val="black"/>
                </a:solidFill>
                <a:latin typeface="Arial"/>
                <a:cs typeface="Arial"/>
              </a:rPr>
              <a:t>r</a:t>
            </a:r>
            <a:r>
              <a:rPr lang="en-US" sz="1400">
                <a:solidFill>
                  <a:prstClr val="black"/>
                </a:solidFill>
                <a:latin typeface="Arial"/>
                <a:cs typeface="Arial"/>
              </a:rPr>
              <a:t>om</a:t>
            </a:r>
            <a:r>
              <a:rPr lang="en-US" sz="1400" spc="126">
                <a:solidFill>
                  <a:prstClr val="black"/>
                </a:solidFill>
                <a:latin typeface="Arial"/>
                <a:cs typeface="Arial"/>
              </a:rPr>
              <a:t> </a:t>
            </a:r>
            <a:r>
              <a:rPr lang="en-US" sz="1400">
                <a:solidFill>
                  <a:prstClr val="black"/>
                </a:solidFill>
                <a:latin typeface="Arial"/>
                <a:cs typeface="Arial"/>
              </a:rPr>
              <a:t>t</a:t>
            </a:r>
            <a:r>
              <a:rPr lang="en-US" sz="1400" spc="6">
                <a:solidFill>
                  <a:prstClr val="black"/>
                </a:solidFill>
                <a:latin typeface="Arial"/>
                <a:cs typeface="Arial"/>
              </a:rPr>
              <a:t>h</a:t>
            </a:r>
            <a:r>
              <a:rPr lang="en-US" sz="1400">
                <a:solidFill>
                  <a:prstClr val="black"/>
                </a:solidFill>
                <a:latin typeface="Arial"/>
                <a:cs typeface="Arial"/>
              </a:rPr>
              <a:t>is</a:t>
            </a:r>
            <a:r>
              <a:rPr lang="en-US" sz="1400" spc="144">
                <a:solidFill>
                  <a:prstClr val="black"/>
                </a:solidFill>
                <a:latin typeface="Arial"/>
                <a:cs typeface="Arial"/>
              </a:rPr>
              <a:t> </a:t>
            </a:r>
            <a:r>
              <a:rPr lang="en-US" sz="1400">
                <a:solidFill>
                  <a:prstClr val="black"/>
                </a:solidFill>
                <a:latin typeface="Arial"/>
                <a:cs typeface="Arial"/>
              </a:rPr>
              <a:t>re</a:t>
            </a:r>
            <a:r>
              <a:rPr lang="en-US" sz="1400" spc="-13">
                <a:solidFill>
                  <a:prstClr val="black"/>
                </a:solidFill>
                <a:latin typeface="Arial"/>
                <a:cs typeface="Arial"/>
              </a:rPr>
              <a:t>p</a:t>
            </a:r>
            <a:r>
              <a:rPr lang="en-US" sz="1400">
                <a:solidFill>
                  <a:prstClr val="black"/>
                </a:solidFill>
                <a:latin typeface="Arial"/>
                <a:cs typeface="Arial"/>
              </a:rPr>
              <a:t>ort.</a:t>
            </a:r>
            <a:r>
              <a:rPr lang="en-US" sz="1400" spc="144">
                <a:solidFill>
                  <a:prstClr val="black"/>
                </a:solidFill>
                <a:latin typeface="Arial"/>
                <a:cs typeface="Arial"/>
              </a:rPr>
              <a:t> </a:t>
            </a:r>
            <a:r>
              <a:rPr lang="en-US" sz="1400">
                <a:solidFill>
                  <a:prstClr val="black"/>
                </a:solidFill>
                <a:latin typeface="Arial"/>
                <a:cs typeface="Arial"/>
              </a:rPr>
              <a:t>Every</a:t>
            </a:r>
            <a:r>
              <a:rPr lang="en-US" sz="1400" spc="144">
                <a:solidFill>
                  <a:prstClr val="black"/>
                </a:solidFill>
                <a:latin typeface="Arial"/>
                <a:cs typeface="Arial"/>
              </a:rPr>
              <a:t> </a:t>
            </a:r>
            <a:r>
              <a:rPr lang="en-US" sz="1400">
                <a:solidFill>
                  <a:prstClr val="black"/>
                </a:solidFill>
                <a:latin typeface="Arial"/>
                <a:cs typeface="Arial"/>
              </a:rPr>
              <a:t>rec</a:t>
            </a:r>
            <a:r>
              <a:rPr lang="en-US" sz="1400" spc="-18">
                <a:solidFill>
                  <a:prstClr val="black"/>
                </a:solidFill>
                <a:latin typeface="Arial"/>
                <a:cs typeface="Arial"/>
              </a:rPr>
              <a:t>i</a:t>
            </a:r>
            <a:r>
              <a:rPr lang="en-US" sz="1400">
                <a:solidFill>
                  <a:prstClr val="black"/>
                </a:solidFill>
                <a:latin typeface="Arial"/>
                <a:cs typeface="Arial"/>
              </a:rPr>
              <a:t>p</a:t>
            </a:r>
            <a:r>
              <a:rPr lang="en-US" sz="1400" spc="-18">
                <a:solidFill>
                  <a:prstClr val="black"/>
                </a:solidFill>
                <a:latin typeface="Arial"/>
                <a:cs typeface="Arial"/>
              </a:rPr>
              <a:t>i</a:t>
            </a:r>
            <a:r>
              <a:rPr lang="en-US" sz="1400">
                <a:solidFill>
                  <a:prstClr val="black"/>
                </a:solidFill>
                <a:latin typeface="Arial"/>
                <a:cs typeface="Arial"/>
              </a:rPr>
              <a:t>ent</a:t>
            </a:r>
            <a:r>
              <a:rPr lang="en-US" sz="1400" spc="137">
                <a:solidFill>
                  <a:prstClr val="black"/>
                </a:solidFill>
                <a:latin typeface="Arial"/>
                <a:cs typeface="Arial"/>
              </a:rPr>
              <a:t> </a:t>
            </a:r>
            <a:r>
              <a:rPr lang="en-US" sz="1400" spc="-13">
                <a:solidFill>
                  <a:prstClr val="black"/>
                </a:solidFill>
                <a:latin typeface="Arial"/>
                <a:cs typeface="Arial"/>
              </a:rPr>
              <a:t>u</a:t>
            </a:r>
            <a:r>
              <a:rPr lang="en-US" sz="1400">
                <a:solidFill>
                  <a:prstClr val="black"/>
                </a:solidFill>
                <a:latin typeface="Arial"/>
                <a:cs typeface="Arial"/>
              </a:rPr>
              <a:t>si</a:t>
            </a:r>
            <a:r>
              <a:rPr lang="en-US" sz="1400" spc="-13">
                <a:solidFill>
                  <a:prstClr val="black"/>
                </a:solidFill>
                <a:latin typeface="Arial"/>
                <a:cs typeface="Arial"/>
              </a:rPr>
              <a:t>n</a:t>
            </a:r>
            <a:r>
              <a:rPr lang="en-US" sz="1400">
                <a:solidFill>
                  <a:prstClr val="black"/>
                </a:solidFill>
                <a:latin typeface="Arial"/>
                <a:cs typeface="Arial"/>
              </a:rPr>
              <a:t>g t</a:t>
            </a:r>
            <a:r>
              <a:rPr lang="en-US" sz="1400" spc="6">
                <a:solidFill>
                  <a:prstClr val="black"/>
                </a:solidFill>
                <a:latin typeface="Arial"/>
                <a:cs typeface="Arial"/>
              </a:rPr>
              <a:t>h</a:t>
            </a:r>
            <a:r>
              <a:rPr lang="en-US" sz="1400">
                <a:solidFill>
                  <a:prstClr val="black"/>
                </a:solidFill>
                <a:latin typeface="Arial"/>
                <a:cs typeface="Arial"/>
              </a:rPr>
              <a:t>is</a:t>
            </a:r>
            <a:r>
              <a:rPr lang="en-US" sz="1400" spc="-18">
                <a:solidFill>
                  <a:prstClr val="black"/>
                </a:solidFill>
                <a:latin typeface="Arial"/>
                <a:cs typeface="Arial"/>
              </a:rPr>
              <a:t> </a:t>
            </a:r>
            <a:r>
              <a:rPr lang="en-US" sz="1400">
                <a:solidFill>
                  <a:prstClr val="black"/>
                </a:solidFill>
                <a:latin typeface="Arial"/>
                <a:cs typeface="Arial"/>
              </a:rPr>
              <a:t>re</a:t>
            </a:r>
            <a:r>
              <a:rPr lang="en-US" sz="1400" spc="6">
                <a:solidFill>
                  <a:prstClr val="black"/>
                </a:solidFill>
                <a:latin typeface="Arial"/>
                <a:cs typeface="Arial"/>
              </a:rPr>
              <a:t>po</a:t>
            </a:r>
            <a:r>
              <a:rPr lang="en-US" sz="1400">
                <a:solidFill>
                  <a:prstClr val="black"/>
                </a:solidFill>
                <a:latin typeface="Arial"/>
                <a:cs typeface="Arial"/>
              </a:rPr>
              <a:t>rt</a:t>
            </a:r>
            <a:r>
              <a:rPr lang="en-US" sz="1400" spc="-18">
                <a:solidFill>
                  <a:prstClr val="black"/>
                </a:solidFill>
                <a:latin typeface="Arial"/>
                <a:cs typeface="Arial"/>
              </a:rPr>
              <a:t> </a:t>
            </a:r>
            <a:r>
              <a:rPr lang="en-US" sz="1400">
                <a:solidFill>
                  <a:prstClr val="black"/>
                </a:solidFill>
                <a:latin typeface="Arial"/>
                <a:cs typeface="Arial"/>
              </a:rPr>
              <a:t>should</a:t>
            </a:r>
            <a:r>
              <a:rPr lang="en-US" sz="1400" spc="-35">
                <a:solidFill>
                  <a:prstClr val="black"/>
                </a:solidFill>
                <a:latin typeface="Arial"/>
                <a:cs typeface="Arial"/>
              </a:rPr>
              <a:t> </a:t>
            </a:r>
            <a:r>
              <a:rPr lang="en-US" sz="1400" spc="-25">
                <a:solidFill>
                  <a:prstClr val="black"/>
                </a:solidFill>
                <a:latin typeface="Arial"/>
                <a:cs typeface="Arial"/>
              </a:rPr>
              <a:t>m</a:t>
            </a:r>
            <a:r>
              <a:rPr lang="en-US" sz="1400">
                <a:solidFill>
                  <a:prstClr val="black"/>
                </a:solidFill>
                <a:latin typeface="Arial"/>
                <a:cs typeface="Arial"/>
              </a:rPr>
              <a:t>ake</a:t>
            </a:r>
            <a:r>
              <a:rPr lang="en-US" sz="1400" spc="6">
                <a:solidFill>
                  <a:prstClr val="black"/>
                </a:solidFill>
                <a:latin typeface="Arial"/>
                <a:cs typeface="Arial"/>
              </a:rPr>
              <a:t> </a:t>
            </a:r>
            <a:r>
              <a:rPr lang="en-US" sz="1400">
                <a:solidFill>
                  <a:prstClr val="black"/>
                </a:solidFill>
                <a:latin typeface="Arial"/>
                <a:cs typeface="Arial"/>
              </a:rPr>
              <a:t>in</a:t>
            </a:r>
            <a:r>
              <a:rPr lang="en-US" sz="1400" spc="6">
                <a:solidFill>
                  <a:prstClr val="black"/>
                </a:solidFill>
                <a:latin typeface="Arial"/>
                <a:cs typeface="Arial"/>
              </a:rPr>
              <a:t>d</a:t>
            </a:r>
            <a:r>
              <a:rPr lang="en-US" sz="1400">
                <a:solidFill>
                  <a:prstClr val="black"/>
                </a:solidFill>
                <a:latin typeface="Arial"/>
                <a:cs typeface="Arial"/>
              </a:rPr>
              <a:t>e</a:t>
            </a:r>
            <a:r>
              <a:rPr lang="en-US" sz="1400" spc="-13">
                <a:solidFill>
                  <a:prstClr val="black"/>
                </a:solidFill>
                <a:latin typeface="Arial"/>
                <a:cs typeface="Arial"/>
              </a:rPr>
              <a:t>p</a:t>
            </a:r>
            <a:r>
              <a:rPr lang="en-US" sz="1400">
                <a:solidFill>
                  <a:prstClr val="black"/>
                </a:solidFill>
                <a:latin typeface="Arial"/>
                <a:cs typeface="Arial"/>
              </a:rPr>
              <a:t>e</a:t>
            </a:r>
            <a:r>
              <a:rPr lang="en-US" sz="1400" spc="-13">
                <a:solidFill>
                  <a:prstClr val="black"/>
                </a:solidFill>
                <a:latin typeface="Arial"/>
                <a:cs typeface="Arial"/>
              </a:rPr>
              <a:t>nden</a:t>
            </a:r>
            <a:r>
              <a:rPr lang="en-US" sz="1400">
                <a:solidFill>
                  <a:prstClr val="black"/>
                </a:solidFill>
                <a:latin typeface="Arial"/>
                <a:cs typeface="Arial"/>
              </a:rPr>
              <a:t>t</a:t>
            </a:r>
            <a:r>
              <a:rPr lang="en-US" sz="1400" spc="-25">
                <a:solidFill>
                  <a:prstClr val="black"/>
                </a:solidFill>
                <a:latin typeface="Arial"/>
                <a:cs typeface="Arial"/>
              </a:rPr>
              <a:t> </a:t>
            </a:r>
            <a:r>
              <a:rPr lang="en-US" sz="1400">
                <a:solidFill>
                  <a:prstClr val="black"/>
                </a:solidFill>
                <a:latin typeface="Arial"/>
                <a:cs typeface="Arial"/>
              </a:rPr>
              <a:t>efforts</a:t>
            </a:r>
            <a:r>
              <a:rPr lang="en-US" sz="1400" spc="-13">
                <a:solidFill>
                  <a:prstClr val="black"/>
                </a:solidFill>
                <a:latin typeface="Arial"/>
                <a:cs typeface="Arial"/>
              </a:rPr>
              <a:t> </a:t>
            </a:r>
            <a:r>
              <a:rPr lang="en-US" sz="1400">
                <a:solidFill>
                  <a:prstClr val="black"/>
                </a:solidFill>
                <a:latin typeface="Arial"/>
                <a:cs typeface="Arial"/>
              </a:rPr>
              <a:t>to</a:t>
            </a:r>
            <a:r>
              <a:rPr lang="en-US" sz="1400" spc="-6">
                <a:solidFill>
                  <a:prstClr val="black"/>
                </a:solidFill>
                <a:latin typeface="Arial"/>
                <a:cs typeface="Arial"/>
              </a:rPr>
              <a:t> </a:t>
            </a:r>
            <a:r>
              <a:rPr lang="en-US" sz="1400">
                <a:solidFill>
                  <a:prstClr val="black"/>
                </a:solidFill>
                <a:latin typeface="Arial"/>
                <a:cs typeface="Arial"/>
              </a:rPr>
              <a:t>ascertain</a:t>
            </a:r>
            <a:r>
              <a:rPr lang="en-US" sz="1400" spc="-25">
                <a:solidFill>
                  <a:prstClr val="black"/>
                </a:solidFill>
                <a:latin typeface="Arial"/>
                <a:cs typeface="Arial"/>
              </a:rPr>
              <a:t> </a:t>
            </a:r>
            <a:r>
              <a:rPr lang="en-US" sz="1400">
                <a:solidFill>
                  <a:prstClr val="black"/>
                </a:solidFill>
                <a:latin typeface="Arial"/>
                <a:cs typeface="Arial"/>
              </a:rPr>
              <a:t>t</a:t>
            </a:r>
            <a:r>
              <a:rPr lang="en-US" sz="1400" spc="6">
                <a:solidFill>
                  <a:prstClr val="black"/>
                </a:solidFill>
                <a:latin typeface="Arial"/>
                <a:cs typeface="Arial"/>
              </a:rPr>
              <a:t>h</a:t>
            </a:r>
            <a:r>
              <a:rPr lang="en-US" sz="1400">
                <a:solidFill>
                  <a:prstClr val="black"/>
                </a:solidFill>
                <a:latin typeface="Arial"/>
                <a:cs typeface="Arial"/>
              </a:rPr>
              <a:t>e</a:t>
            </a:r>
            <a:r>
              <a:rPr lang="en-US" sz="1400" spc="-25">
                <a:solidFill>
                  <a:prstClr val="black"/>
                </a:solidFill>
                <a:latin typeface="Arial"/>
                <a:cs typeface="Arial"/>
              </a:rPr>
              <a:t> </a:t>
            </a:r>
            <a:r>
              <a:rPr lang="en-US" sz="1400">
                <a:solidFill>
                  <a:prstClr val="black"/>
                </a:solidFill>
                <a:latin typeface="Arial"/>
                <a:cs typeface="Arial"/>
              </a:rPr>
              <a:t>accuracy</a:t>
            </a:r>
            <a:r>
              <a:rPr lang="en-US" sz="1400" spc="-25">
                <a:solidFill>
                  <a:prstClr val="black"/>
                </a:solidFill>
                <a:latin typeface="Arial"/>
                <a:cs typeface="Arial"/>
              </a:rPr>
              <a:t> </a:t>
            </a:r>
            <a:r>
              <a:rPr lang="en-US" sz="1400">
                <a:solidFill>
                  <a:prstClr val="black"/>
                </a:solidFill>
                <a:latin typeface="Arial"/>
                <a:cs typeface="Arial"/>
              </a:rPr>
              <a:t>of t</a:t>
            </a:r>
            <a:r>
              <a:rPr lang="en-US" sz="1400" spc="6">
                <a:solidFill>
                  <a:prstClr val="black"/>
                </a:solidFill>
                <a:latin typeface="Arial"/>
                <a:cs typeface="Arial"/>
              </a:rPr>
              <a:t>h</a:t>
            </a:r>
            <a:r>
              <a:rPr lang="en-US" sz="1400">
                <a:solidFill>
                  <a:prstClr val="black"/>
                </a:solidFill>
                <a:latin typeface="Arial"/>
                <a:cs typeface="Arial"/>
              </a:rPr>
              <a:t>e</a:t>
            </a:r>
            <a:r>
              <a:rPr lang="en-US" sz="1400" spc="-25">
                <a:solidFill>
                  <a:prstClr val="black"/>
                </a:solidFill>
                <a:latin typeface="Arial"/>
                <a:cs typeface="Arial"/>
              </a:rPr>
              <a:t> </a:t>
            </a:r>
            <a:r>
              <a:rPr lang="en-US" sz="1400">
                <a:solidFill>
                  <a:prstClr val="black"/>
                </a:solidFill>
                <a:latin typeface="Arial"/>
                <a:cs typeface="Arial"/>
              </a:rPr>
              <a:t>infor</a:t>
            </a:r>
            <a:r>
              <a:rPr lang="en-US" sz="1400" spc="-25">
                <a:solidFill>
                  <a:prstClr val="black"/>
                </a:solidFill>
                <a:latin typeface="Arial"/>
                <a:cs typeface="Arial"/>
              </a:rPr>
              <a:t>m</a:t>
            </a:r>
            <a:r>
              <a:rPr lang="en-US" sz="1400">
                <a:solidFill>
                  <a:prstClr val="black"/>
                </a:solidFill>
                <a:latin typeface="Arial"/>
                <a:cs typeface="Arial"/>
              </a:rPr>
              <a:t>atio</a:t>
            </a:r>
            <a:r>
              <a:rPr lang="en-US" sz="1400" spc="13">
                <a:solidFill>
                  <a:prstClr val="black"/>
                </a:solidFill>
                <a:latin typeface="Arial"/>
                <a:cs typeface="Arial"/>
              </a:rPr>
              <a:t>n</a:t>
            </a:r>
            <a:r>
              <a:rPr lang="en-US" sz="1400">
                <a:solidFill>
                  <a:prstClr val="black"/>
                </a:solidFill>
                <a:latin typeface="Arial"/>
                <a:cs typeface="Arial"/>
              </a:rPr>
              <a:t>.</a:t>
            </a:r>
          </a:p>
        </p:txBody>
      </p:sp>
      <p:sp>
        <p:nvSpPr>
          <p:cNvPr id="8" name="TextBox 7">
            <a:extLst>
              <a:ext uri="{FF2B5EF4-FFF2-40B4-BE49-F238E27FC236}">
                <a16:creationId xmlns:a16="http://schemas.microsoft.com/office/drawing/2014/main" id="{16F924FF-F3ED-41B2-8F92-930BE6EBAFEB}"/>
              </a:ext>
            </a:extLst>
          </p:cNvPr>
          <p:cNvSpPr txBox="1"/>
          <p:nvPr/>
        </p:nvSpPr>
        <p:spPr>
          <a:xfrm>
            <a:off x="6370801" y="1170328"/>
            <a:ext cx="3000886" cy="307777"/>
          </a:xfrm>
          <a:prstGeom prst="rect">
            <a:avLst/>
          </a:prstGeom>
          <a:noFill/>
        </p:spPr>
        <p:txBody>
          <a:bodyPr wrap="none" rtlCol="0">
            <a:spAutoFit/>
          </a:bodyPr>
          <a:lstStyle/>
          <a:p>
            <a:r>
              <a:rPr lang="en-US" sz="1400" b="1" i="1">
                <a:solidFill>
                  <a:srgbClr val="00B0F0"/>
                </a:solidFill>
                <a:latin typeface="+mj-lt"/>
              </a:rPr>
              <a:t>Our Financial Advisory Solutions</a:t>
            </a:r>
          </a:p>
        </p:txBody>
      </p:sp>
      <p:sp>
        <p:nvSpPr>
          <p:cNvPr id="9" name="TextBox 8">
            <a:extLst>
              <a:ext uri="{FF2B5EF4-FFF2-40B4-BE49-F238E27FC236}">
                <a16:creationId xmlns:a16="http://schemas.microsoft.com/office/drawing/2014/main" id="{13D8CC5C-A915-4599-A9E9-8B08D4896DC4}"/>
              </a:ext>
            </a:extLst>
          </p:cNvPr>
          <p:cNvSpPr txBox="1"/>
          <p:nvPr/>
        </p:nvSpPr>
        <p:spPr>
          <a:xfrm>
            <a:off x="6370800" y="1478105"/>
            <a:ext cx="6363851" cy="536622"/>
          </a:xfrm>
          <a:prstGeom prst="rect">
            <a:avLst/>
          </a:prstGeom>
          <a:noFill/>
        </p:spPr>
        <p:txBody>
          <a:bodyPr wrap="square" rtlCol="0">
            <a:spAutoFit/>
          </a:bodyPr>
          <a:lstStyle/>
          <a:p>
            <a:pPr marL="15241" marR="15241" algn="just" defTabSz="1097204">
              <a:lnSpc>
                <a:spcPct val="107100"/>
              </a:lnSpc>
            </a:pPr>
            <a:r>
              <a:rPr lang="en-US" sz="1400">
                <a:solidFill>
                  <a:prstClr val="black"/>
                </a:solidFill>
                <a:latin typeface="Arial"/>
                <a:cs typeface="Arial"/>
              </a:rPr>
              <a:t>We provide a range of financial advisory solutions to meet your needs and challenges:</a:t>
            </a:r>
          </a:p>
        </p:txBody>
      </p:sp>
      <p:pic>
        <p:nvPicPr>
          <p:cNvPr id="10" name="Graphic 9">
            <a:extLst>
              <a:ext uri="{FF2B5EF4-FFF2-40B4-BE49-F238E27FC236}">
                <a16:creationId xmlns:a16="http://schemas.microsoft.com/office/drawing/2014/main" id="{0E38D06C-AB96-4CEB-AC94-7834452A0B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3466" y="2322504"/>
            <a:ext cx="555676" cy="714441"/>
          </a:xfrm>
          <a:prstGeom prst="rect">
            <a:avLst/>
          </a:prstGeom>
        </p:spPr>
      </p:pic>
      <p:pic>
        <p:nvPicPr>
          <p:cNvPr id="11" name="Graphic 10">
            <a:extLst>
              <a:ext uri="{FF2B5EF4-FFF2-40B4-BE49-F238E27FC236}">
                <a16:creationId xmlns:a16="http://schemas.microsoft.com/office/drawing/2014/main" id="{27826227-D05E-4290-B0C6-C63E1355BF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1668" y="2395236"/>
            <a:ext cx="641709" cy="641709"/>
          </a:xfrm>
          <a:prstGeom prst="rect">
            <a:avLst/>
          </a:prstGeom>
        </p:spPr>
      </p:pic>
      <p:pic>
        <p:nvPicPr>
          <p:cNvPr id="12" name="Graphic 11">
            <a:extLst>
              <a:ext uri="{FF2B5EF4-FFF2-40B4-BE49-F238E27FC236}">
                <a16:creationId xmlns:a16="http://schemas.microsoft.com/office/drawing/2014/main" id="{ABBB7B8B-A0ED-4631-9C0C-10EBA5A854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70837" y="2322504"/>
            <a:ext cx="573123" cy="714441"/>
          </a:xfrm>
          <a:prstGeom prst="rect">
            <a:avLst/>
          </a:prstGeom>
        </p:spPr>
      </p:pic>
      <p:pic>
        <p:nvPicPr>
          <p:cNvPr id="13" name="Graphic 12">
            <a:extLst>
              <a:ext uri="{FF2B5EF4-FFF2-40B4-BE49-F238E27FC236}">
                <a16:creationId xmlns:a16="http://schemas.microsoft.com/office/drawing/2014/main" id="{74BD94F2-130C-4332-B440-F7BB1D70C8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17356" y="4163823"/>
            <a:ext cx="685800" cy="542925"/>
          </a:xfrm>
          <a:prstGeom prst="rect">
            <a:avLst/>
          </a:prstGeom>
        </p:spPr>
      </p:pic>
      <p:pic>
        <p:nvPicPr>
          <p:cNvPr id="14" name="Graphic 13">
            <a:extLst>
              <a:ext uri="{FF2B5EF4-FFF2-40B4-BE49-F238E27FC236}">
                <a16:creationId xmlns:a16="http://schemas.microsoft.com/office/drawing/2014/main" id="{916CACFA-FD1C-4C3A-8CB3-03291B384C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18404" y="4149001"/>
            <a:ext cx="676840" cy="714442"/>
          </a:xfrm>
          <a:prstGeom prst="rect">
            <a:avLst/>
          </a:prstGeom>
        </p:spPr>
      </p:pic>
      <p:pic>
        <p:nvPicPr>
          <p:cNvPr id="15" name="Graphic 14">
            <a:extLst>
              <a:ext uri="{FF2B5EF4-FFF2-40B4-BE49-F238E27FC236}">
                <a16:creationId xmlns:a16="http://schemas.microsoft.com/office/drawing/2014/main" id="{B144A350-CAF5-49CD-8388-E28E88E54D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31668" y="6053339"/>
            <a:ext cx="676841" cy="676841"/>
          </a:xfrm>
          <a:prstGeom prst="rect">
            <a:avLst/>
          </a:prstGeom>
        </p:spPr>
      </p:pic>
      <p:pic>
        <p:nvPicPr>
          <p:cNvPr id="16" name="Graphic 15">
            <a:extLst>
              <a:ext uri="{FF2B5EF4-FFF2-40B4-BE49-F238E27FC236}">
                <a16:creationId xmlns:a16="http://schemas.microsoft.com/office/drawing/2014/main" id="{59813AFE-337F-4177-8A8F-3AF688EF6A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920062" y="4349093"/>
            <a:ext cx="742950" cy="514350"/>
          </a:xfrm>
          <a:prstGeom prst="rect">
            <a:avLst/>
          </a:prstGeom>
        </p:spPr>
      </p:pic>
      <p:pic>
        <p:nvPicPr>
          <p:cNvPr id="17" name="Graphic 16">
            <a:extLst>
              <a:ext uri="{FF2B5EF4-FFF2-40B4-BE49-F238E27FC236}">
                <a16:creationId xmlns:a16="http://schemas.microsoft.com/office/drawing/2014/main" id="{FD20CB8A-7A3F-4043-8FDA-4B041662F81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76956" y="6074263"/>
            <a:ext cx="524730" cy="545719"/>
          </a:xfrm>
          <a:prstGeom prst="rect">
            <a:avLst/>
          </a:prstGeom>
        </p:spPr>
      </p:pic>
      <p:pic>
        <p:nvPicPr>
          <p:cNvPr id="18" name="Graphic 17">
            <a:extLst>
              <a:ext uri="{FF2B5EF4-FFF2-40B4-BE49-F238E27FC236}">
                <a16:creationId xmlns:a16="http://schemas.microsoft.com/office/drawing/2014/main" id="{4F797B39-634D-461E-BD65-575D5EBB5E9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54857" y="3127468"/>
            <a:ext cx="1203934" cy="45719"/>
          </a:xfrm>
          <a:prstGeom prst="rect">
            <a:avLst/>
          </a:prstGeom>
        </p:spPr>
      </p:pic>
      <p:pic>
        <p:nvPicPr>
          <p:cNvPr id="19" name="Graphic 18">
            <a:extLst>
              <a:ext uri="{FF2B5EF4-FFF2-40B4-BE49-F238E27FC236}">
                <a16:creationId xmlns:a16="http://schemas.microsoft.com/office/drawing/2014/main" id="{440A54E4-13E3-4A84-AC59-67565393105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358289" y="3127467"/>
            <a:ext cx="1203934" cy="45719"/>
          </a:xfrm>
          <a:prstGeom prst="rect">
            <a:avLst/>
          </a:prstGeom>
        </p:spPr>
      </p:pic>
      <p:pic>
        <p:nvPicPr>
          <p:cNvPr id="20" name="Graphic 19">
            <a:extLst>
              <a:ext uri="{FF2B5EF4-FFF2-40B4-BE49-F238E27FC236}">
                <a16:creationId xmlns:a16="http://schemas.microsoft.com/office/drawing/2014/main" id="{45A79EC8-ED83-42BC-8963-3A7E6183C92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655431" y="3127466"/>
            <a:ext cx="1203934" cy="45719"/>
          </a:xfrm>
          <a:prstGeom prst="rect">
            <a:avLst/>
          </a:prstGeom>
        </p:spPr>
      </p:pic>
      <p:pic>
        <p:nvPicPr>
          <p:cNvPr id="21" name="Graphic 20">
            <a:extLst>
              <a:ext uri="{FF2B5EF4-FFF2-40B4-BE49-F238E27FC236}">
                <a16:creationId xmlns:a16="http://schemas.microsoft.com/office/drawing/2014/main" id="{616963B2-3016-4FBF-A9BE-FE04E53D0C3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330999" y="4944725"/>
            <a:ext cx="1203934" cy="45719"/>
          </a:xfrm>
          <a:prstGeom prst="rect">
            <a:avLst/>
          </a:prstGeom>
        </p:spPr>
      </p:pic>
      <p:pic>
        <p:nvPicPr>
          <p:cNvPr id="22" name="Graphic 21">
            <a:extLst>
              <a:ext uri="{FF2B5EF4-FFF2-40B4-BE49-F238E27FC236}">
                <a16:creationId xmlns:a16="http://schemas.microsoft.com/office/drawing/2014/main" id="{53351D42-7DC4-4571-A116-E47CC163346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54857" y="4921868"/>
            <a:ext cx="1203934" cy="45719"/>
          </a:xfrm>
          <a:prstGeom prst="rect">
            <a:avLst/>
          </a:prstGeom>
        </p:spPr>
      </p:pic>
      <p:pic>
        <p:nvPicPr>
          <p:cNvPr id="23" name="Graphic 22">
            <a:extLst>
              <a:ext uri="{FF2B5EF4-FFF2-40B4-BE49-F238E27FC236}">
                <a16:creationId xmlns:a16="http://schemas.microsoft.com/office/drawing/2014/main" id="{8C6ABCDD-A79A-4BF5-8FD5-85E5A5C35E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292350" y="6766816"/>
            <a:ext cx="1203934" cy="45719"/>
          </a:xfrm>
          <a:prstGeom prst="rect">
            <a:avLst/>
          </a:prstGeom>
        </p:spPr>
      </p:pic>
      <p:pic>
        <p:nvPicPr>
          <p:cNvPr id="24" name="Graphic 23">
            <a:extLst>
              <a:ext uri="{FF2B5EF4-FFF2-40B4-BE49-F238E27FC236}">
                <a16:creationId xmlns:a16="http://schemas.microsoft.com/office/drawing/2014/main" id="{1BAE1C2E-83B5-4124-A8C5-9C9CC28CBF4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655431" y="4921866"/>
            <a:ext cx="1203934" cy="45719"/>
          </a:xfrm>
          <a:prstGeom prst="rect">
            <a:avLst/>
          </a:prstGeom>
        </p:spPr>
      </p:pic>
      <p:pic>
        <p:nvPicPr>
          <p:cNvPr id="25" name="Graphic 24">
            <a:extLst>
              <a:ext uri="{FF2B5EF4-FFF2-40B4-BE49-F238E27FC236}">
                <a16:creationId xmlns:a16="http://schemas.microsoft.com/office/drawing/2014/main" id="{845BDE44-CF1B-4B9C-92E0-E37E6C10C4B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64265" y="6808651"/>
            <a:ext cx="1203934" cy="45719"/>
          </a:xfrm>
          <a:prstGeom prst="rect">
            <a:avLst/>
          </a:prstGeom>
        </p:spPr>
      </p:pic>
      <p:sp>
        <p:nvSpPr>
          <p:cNvPr id="26" name="Title 4">
            <a:extLst>
              <a:ext uri="{FF2B5EF4-FFF2-40B4-BE49-F238E27FC236}">
                <a16:creationId xmlns:a16="http://schemas.microsoft.com/office/drawing/2014/main" id="{BC3C6174-E1DB-4A83-8917-95642B1A36D0}"/>
              </a:ext>
            </a:extLst>
          </p:cNvPr>
          <p:cNvSpPr txBox="1">
            <a:spLocks/>
          </p:cNvSpPr>
          <p:nvPr/>
        </p:nvSpPr>
        <p:spPr>
          <a:xfrm>
            <a:off x="6988348" y="3295922"/>
            <a:ext cx="1136951" cy="246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Valuations</a:t>
            </a: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27" name="Title 4">
            <a:extLst>
              <a:ext uri="{FF2B5EF4-FFF2-40B4-BE49-F238E27FC236}">
                <a16:creationId xmlns:a16="http://schemas.microsoft.com/office/drawing/2014/main" id="{1DA6DD3E-8BCC-433F-9C8F-9292E9D1A0FC}"/>
              </a:ext>
            </a:extLst>
          </p:cNvPr>
          <p:cNvSpPr txBox="1">
            <a:spLocks/>
          </p:cNvSpPr>
          <p:nvPr/>
        </p:nvSpPr>
        <p:spPr>
          <a:xfrm>
            <a:off x="9060406" y="3295922"/>
            <a:ext cx="1745121" cy="246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Business/Financial</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Modeling</a:t>
            </a: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28" name="Title 4">
            <a:extLst>
              <a:ext uri="{FF2B5EF4-FFF2-40B4-BE49-F238E27FC236}">
                <a16:creationId xmlns:a16="http://schemas.microsoft.com/office/drawing/2014/main" id="{1C83C848-38E7-4C1C-A46C-220CBCBDD736}"/>
              </a:ext>
            </a:extLst>
          </p:cNvPr>
          <p:cNvSpPr txBox="1">
            <a:spLocks/>
          </p:cNvSpPr>
          <p:nvPr/>
        </p:nvSpPr>
        <p:spPr>
          <a:xfrm>
            <a:off x="11464620" y="3294435"/>
            <a:ext cx="1664610" cy="246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Independent</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Business</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Reviews</a:t>
            </a: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29" name="Title 4">
            <a:extLst>
              <a:ext uri="{FF2B5EF4-FFF2-40B4-BE49-F238E27FC236}">
                <a16:creationId xmlns:a16="http://schemas.microsoft.com/office/drawing/2014/main" id="{E6CC4C0C-456A-4E2D-BD4E-D14913EDF3BE}"/>
              </a:ext>
            </a:extLst>
          </p:cNvPr>
          <p:cNvSpPr txBox="1">
            <a:spLocks/>
          </p:cNvSpPr>
          <p:nvPr/>
        </p:nvSpPr>
        <p:spPr>
          <a:xfrm>
            <a:off x="9097527" y="4944725"/>
            <a:ext cx="1745121" cy="246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Business</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Plans/feasibility studies/Financial Projections</a:t>
            </a: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30" name="Title 4">
            <a:extLst>
              <a:ext uri="{FF2B5EF4-FFF2-40B4-BE49-F238E27FC236}">
                <a16:creationId xmlns:a16="http://schemas.microsoft.com/office/drawing/2014/main" id="{0B4C7B40-1378-472C-B28E-9FBA526D9E8E}"/>
              </a:ext>
            </a:extLst>
          </p:cNvPr>
          <p:cNvSpPr txBox="1">
            <a:spLocks/>
          </p:cNvSpPr>
          <p:nvPr/>
        </p:nvSpPr>
        <p:spPr>
          <a:xfrm>
            <a:off x="6235838" y="5014251"/>
            <a:ext cx="2606966" cy="65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Mergers and</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Acquisitions Transaction</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Services</a:t>
            </a: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31" name="Title 4">
            <a:extLst>
              <a:ext uri="{FF2B5EF4-FFF2-40B4-BE49-F238E27FC236}">
                <a16:creationId xmlns:a16="http://schemas.microsoft.com/office/drawing/2014/main" id="{4930DA84-3798-4939-BF72-6682EE6EBA71}"/>
              </a:ext>
            </a:extLst>
          </p:cNvPr>
          <p:cNvSpPr txBox="1">
            <a:spLocks/>
          </p:cNvSpPr>
          <p:nvPr/>
        </p:nvSpPr>
        <p:spPr>
          <a:xfrm>
            <a:off x="8991702" y="6929094"/>
            <a:ext cx="1921640" cy="441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a:cs typeface="Arial"/>
                <a:sym typeface="Calibri Light"/>
              </a:rPr>
              <a:t>Equity/IPO Advisory</a:t>
            </a:r>
            <a:endParaRPr kumimoji="0" lang="en-US" sz="1400" b="1" i="0" u="none" strike="noStrike" kern="0" cap="none" spc="0" normalizeH="0" baseline="0" noProof="0">
              <a:ln>
                <a:noFill/>
              </a:ln>
              <a:solidFill>
                <a:srgbClr val="00B0F0"/>
              </a:solidFill>
              <a:effectLst/>
              <a:uLnTx/>
              <a:uFillTx/>
              <a:latin typeface="Calibri Light"/>
              <a:cs typeface="Calibri Light"/>
              <a:sym typeface="Calibri Light"/>
            </a:endParaRPr>
          </a:p>
        </p:txBody>
      </p:sp>
      <p:sp>
        <p:nvSpPr>
          <p:cNvPr id="32" name="Title 4">
            <a:extLst>
              <a:ext uri="{FF2B5EF4-FFF2-40B4-BE49-F238E27FC236}">
                <a16:creationId xmlns:a16="http://schemas.microsoft.com/office/drawing/2014/main" id="{256F1A41-5817-425D-BF0B-0CF21E470620}"/>
              </a:ext>
            </a:extLst>
          </p:cNvPr>
          <p:cNvSpPr txBox="1">
            <a:spLocks/>
          </p:cNvSpPr>
          <p:nvPr/>
        </p:nvSpPr>
        <p:spPr>
          <a:xfrm>
            <a:off x="11430334" y="5048167"/>
            <a:ext cx="1722406" cy="441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panose="020B0604020202020204" pitchFamily="34" charset="0"/>
                <a:cs typeface="Arial" panose="020B0604020202020204" pitchFamily="34" charset="0"/>
                <a:sym typeface="Calibri Light"/>
              </a:rPr>
              <a:t>Project Finance</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panose="020B0604020202020204" pitchFamily="34" charset="0"/>
                <a:cs typeface="Arial" panose="020B0604020202020204" pitchFamily="34" charset="0"/>
                <a:sym typeface="Calibri Light"/>
              </a:rPr>
              <a:t>Advisory</a:t>
            </a:r>
          </a:p>
        </p:txBody>
      </p:sp>
      <p:sp>
        <p:nvSpPr>
          <p:cNvPr id="33" name="Title 4">
            <a:extLst>
              <a:ext uri="{FF2B5EF4-FFF2-40B4-BE49-F238E27FC236}">
                <a16:creationId xmlns:a16="http://schemas.microsoft.com/office/drawing/2014/main" id="{FC615FF5-5D4A-43BE-9824-9D091EB99254}"/>
              </a:ext>
            </a:extLst>
          </p:cNvPr>
          <p:cNvSpPr txBox="1">
            <a:spLocks/>
          </p:cNvSpPr>
          <p:nvPr/>
        </p:nvSpPr>
        <p:spPr>
          <a:xfrm>
            <a:off x="6842751" y="6903313"/>
            <a:ext cx="1553169" cy="246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863" tIns="54863" rIns="54863" bIns="54863" anchor="t">
            <a:noAutofit/>
          </a:bodyPr>
          <a:lstStyle>
            <a:lvl1pPr marL="0" marR="0" indent="0" algn="ctr" defTabSz="914363"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alibri Light"/>
                <a:ea typeface="Calibri Light"/>
                <a:cs typeface="Calibri Light"/>
                <a:sym typeface="Calibri Light"/>
              </a:defRPr>
            </a:lvl1pPr>
            <a:lvl2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2pPr>
            <a:lvl3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3pPr>
            <a:lvl4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4pPr>
            <a:lvl5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5pPr>
            <a:lvl6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6pPr>
            <a:lvl7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7pPr>
            <a:lvl8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8pPr>
            <a:lvl9pPr marL="0" marR="0" indent="0" algn="l" defTabSz="914363" rtl="0" latinLnBrk="0">
              <a:lnSpc>
                <a:spcPct val="90000"/>
              </a:lnSpc>
              <a:spcBef>
                <a:spcPts val="0"/>
              </a:spcBef>
              <a:spcAft>
                <a:spcPts val="0"/>
              </a:spcAft>
              <a:buClrTx/>
              <a:buSzTx/>
              <a:buFontTx/>
              <a:buNone/>
              <a:tabLst/>
              <a:defRPr sz="4333" b="0" i="0" u="none" strike="noStrike" cap="none" spc="0" baseline="0">
                <a:solidFill>
                  <a:srgbClr val="000000"/>
                </a:solidFill>
                <a:uFillTx/>
                <a:latin typeface="Calibri Light"/>
                <a:ea typeface="Calibri Light"/>
                <a:cs typeface="Calibri Light"/>
                <a:sym typeface="Calibri Light"/>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F0"/>
                </a:solidFill>
                <a:effectLst/>
                <a:uLnTx/>
                <a:uFillTx/>
                <a:latin typeface="Arial" panose="020B0604020202020204" pitchFamily="34" charset="0"/>
                <a:cs typeface="Arial" panose="020B0604020202020204" pitchFamily="34" charset="0"/>
                <a:sym typeface="Calibri Light"/>
              </a:rPr>
              <a:t>Capital Raising</a:t>
            </a:r>
          </a:p>
        </p:txBody>
      </p:sp>
      <p:pic>
        <p:nvPicPr>
          <p:cNvPr id="4" name="Picture 3">
            <a:extLst>
              <a:ext uri="{FF2B5EF4-FFF2-40B4-BE49-F238E27FC236}">
                <a16:creationId xmlns:a16="http://schemas.microsoft.com/office/drawing/2014/main" id="{733519F4-FA88-FEE6-FB03-232B099825D2}"/>
              </a:ext>
            </a:extLst>
          </p:cNvPr>
          <p:cNvPicPr>
            <a:picLocks noChangeAspect="1"/>
          </p:cNvPicPr>
          <p:nvPr/>
        </p:nvPicPr>
        <p:blipFill>
          <a:blip r:embed="rId23"/>
          <a:stretch>
            <a:fillRect/>
          </a:stretch>
        </p:blipFill>
        <p:spPr>
          <a:xfrm>
            <a:off x="11516222" y="5895075"/>
            <a:ext cx="2686285" cy="1918589"/>
          </a:xfrm>
          <a:prstGeom prst="rect">
            <a:avLst/>
          </a:prstGeom>
        </p:spPr>
      </p:pic>
      <p:pic>
        <p:nvPicPr>
          <p:cNvPr id="5" name="Picture 4" descr="Logo&#10;&#10;Description automatically generated">
            <a:extLst>
              <a:ext uri="{FF2B5EF4-FFF2-40B4-BE49-F238E27FC236}">
                <a16:creationId xmlns:a16="http://schemas.microsoft.com/office/drawing/2014/main" id="{A4C48C1F-CDB7-D598-EB70-166C67980494}"/>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2717" b="15818"/>
          <a:stretch/>
        </p:blipFill>
        <p:spPr>
          <a:xfrm>
            <a:off x="11204448" y="5541825"/>
            <a:ext cx="3206495" cy="2304287"/>
          </a:xfrm>
          <a:prstGeom prst="rect">
            <a:avLst/>
          </a:prstGeom>
        </p:spPr>
      </p:pic>
    </p:spTree>
    <p:extLst>
      <p:ext uri="{BB962C8B-B14F-4D97-AF65-F5344CB8AC3E}">
        <p14:creationId xmlns:p14="http://schemas.microsoft.com/office/powerpoint/2010/main" val="319672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D0E1543E21946A2FD5E14D97B9C72" ma:contentTypeVersion="8" ma:contentTypeDescription="Create a new document." ma:contentTypeScope="" ma:versionID="c451ca05f745ff75b2401c58ba1fe9dc">
  <xsd:schema xmlns:xsd="http://www.w3.org/2001/XMLSchema" xmlns:xs="http://www.w3.org/2001/XMLSchema" xmlns:p="http://schemas.microsoft.com/office/2006/metadata/properties" xmlns:ns2="f3f554a0-fa29-4e17-986e-4681660849a2" xmlns:ns3="9b448267-00aa-455a-95fe-a5dfa7d14091" targetNamespace="http://schemas.microsoft.com/office/2006/metadata/properties" ma:root="true" ma:fieldsID="68da99f0d3770c12ac1ad4d9043a3645" ns2:_="" ns3:_="">
    <xsd:import namespace="f3f554a0-fa29-4e17-986e-4681660849a2"/>
    <xsd:import namespace="9b448267-00aa-455a-95fe-a5dfa7d140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554a0-fa29-4e17-986e-468166084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48267-00aa-455a-95fe-a5dfa7d140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b448267-00aa-455a-95fe-a5dfa7d14091">
      <UserInfo>
        <DisplayName>Emmanuel Chokani</DisplayName>
        <AccountId>15</AccountId>
        <AccountType/>
      </UserInfo>
      <UserInfo>
        <DisplayName>Danwell Manda</DisplayName>
        <AccountId>33</AccountId>
        <AccountType/>
      </UserInfo>
    </SharedWithUsers>
  </documentManagement>
</p:properties>
</file>

<file path=customXml/itemProps1.xml><?xml version="1.0" encoding="utf-8"?>
<ds:datastoreItem xmlns:ds="http://schemas.openxmlformats.org/officeDocument/2006/customXml" ds:itemID="{EFA9A4DE-8A0D-428D-BE92-AFAFEB32240E}">
  <ds:schemaRefs>
    <ds:schemaRef ds:uri="9b448267-00aa-455a-95fe-a5dfa7d14091"/>
    <ds:schemaRef ds:uri="f3f554a0-fa29-4e17-986e-4681660849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1E00CE-9D28-495E-93D1-C96AA925F3D5}">
  <ds:schemaRefs>
    <ds:schemaRef ds:uri="http://schemas.microsoft.com/sharepoint/v3/contenttype/forms"/>
  </ds:schemaRefs>
</ds:datastoreItem>
</file>

<file path=customXml/itemProps3.xml><?xml version="1.0" encoding="utf-8"?>
<ds:datastoreItem xmlns:ds="http://schemas.openxmlformats.org/officeDocument/2006/customXml" ds:itemID="{311CAE5B-0C79-49BC-BFB5-F8792519B4C0}">
  <ds:schemaRefs>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9b448267-00aa-455a-95fe-a5dfa7d14091"/>
    <ds:schemaRef ds:uri="f3f554a0-fa29-4e17-986e-4681660849a2"/>
  </ds:schemaRefs>
</ds:datastoreItem>
</file>

<file path=docProps/app.xml><?xml version="1.0" encoding="utf-8"?>
<Properties xmlns="http://schemas.openxmlformats.org/officeDocument/2006/extended-properties" xmlns:vt="http://schemas.openxmlformats.org/officeDocument/2006/docPropsVTypes">
  <Template/>
  <TotalTime>565</TotalTime>
  <Words>2030</Words>
  <Application>Microsoft Office PowerPoint</Application>
  <PresentationFormat>Custom</PresentationFormat>
  <Paragraphs>589</Paragraphs>
  <Slides>6</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BridgepathCapitalMalawiFinancialMarketUpdate2February2024</dc:title>
  <dc:creator>Emmanuel Chokani;paul.sako@bridgepathcapitalmw.com</dc:creator>
  <cp:lastModifiedBy>Lentswe Malonda</cp:lastModifiedBy>
  <cp:revision>2</cp:revision>
  <cp:lastPrinted>2023-10-27T13:43:54Z</cp:lastPrinted>
  <dcterms:created xsi:type="dcterms:W3CDTF">2020-08-18T11:38:00Z</dcterms:created>
  <dcterms:modified xsi:type="dcterms:W3CDTF">2024-02-02T15:23:31Z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2020-08-14T00:00:00Z</vt:filetime>
  </property>
  <property fmtid="{D5CDD505-2E9C-101B-9397-08002B2CF9AE}" pid="3" name="LastSaved">
    <vt:filetime>2020-08-18T00:00:00Z</vt:filetime>
  </property>
  <property fmtid="{D5CDD505-2E9C-101B-9397-08002B2CF9AE}" pid="4" name="ContentTypeId">
    <vt:lpwstr>0x010100C4DD0E1543E21946A2FD5E14D97B9C72</vt:lpwstr>
  </property>
</Properties>
</file>